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1" r:id="rId1"/>
  </p:sldMasterIdLst>
  <p:notesMasterIdLst>
    <p:notesMasterId r:id="rId18"/>
  </p:notesMasterIdLst>
  <p:handoutMasterIdLst>
    <p:handoutMasterId r:id="rId19"/>
  </p:handoutMasterIdLst>
  <p:sldIdLst>
    <p:sldId id="1158" r:id="rId2"/>
    <p:sldId id="1159" r:id="rId3"/>
    <p:sldId id="1160" r:id="rId4"/>
    <p:sldId id="1161" r:id="rId5"/>
    <p:sldId id="1162" r:id="rId6"/>
    <p:sldId id="1163" r:id="rId7"/>
    <p:sldId id="1164" r:id="rId8"/>
    <p:sldId id="1173" r:id="rId9"/>
    <p:sldId id="1174" r:id="rId10"/>
    <p:sldId id="1175" r:id="rId11"/>
    <p:sldId id="1176" r:id="rId12"/>
    <p:sldId id="1177" r:id="rId13"/>
    <p:sldId id="1165" r:id="rId14"/>
    <p:sldId id="1166" r:id="rId15"/>
    <p:sldId id="1168" r:id="rId16"/>
    <p:sldId id="1171" r:id="rId17"/>
  </p:sldIdLst>
  <p:sldSz cx="9144000" cy="6858000" type="screen4x3"/>
  <p:notesSz cx="6997700" cy="92837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002060"/>
    <a:srgbClr val="0070C0"/>
    <a:srgbClr val="CCCC00"/>
    <a:srgbClr val="0066CC"/>
    <a:srgbClr val="FFFFFF"/>
    <a:srgbClr val="FF9999"/>
    <a:srgbClr val="99CCFF"/>
    <a:srgbClr val="00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34578" autoAdjust="0"/>
    <p:restoredTop sz="86420" autoAdjust="0"/>
  </p:normalViewPr>
  <p:slideViewPr>
    <p:cSldViewPr>
      <p:cViewPr varScale="1">
        <p:scale>
          <a:sx n="114" d="100"/>
          <a:sy n="114" d="100"/>
        </p:scale>
        <p:origin x="1812" y="13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258" y="1543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2337" cy="4645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="1">
                <a:solidFill>
                  <a:srgbClr val="000099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301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65364" y="0"/>
            <a:ext cx="3032337" cy="4645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1">
                <a:solidFill>
                  <a:srgbClr val="000099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301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19200"/>
            <a:ext cx="3032337" cy="4645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b="1">
                <a:solidFill>
                  <a:srgbClr val="000099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301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65364" y="8819200"/>
            <a:ext cx="3032337" cy="4645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1">
                <a:solidFill>
                  <a:srgbClr val="000099"/>
                </a:solidFill>
              </a:defRPr>
            </a:lvl1pPr>
          </a:lstStyle>
          <a:p>
            <a:fld id="{8F640535-6E4A-473E-99AE-93996BBAEAA6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566918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2337" cy="4645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="1">
                <a:solidFill>
                  <a:srgbClr val="000099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65364" y="0"/>
            <a:ext cx="3032337" cy="4645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1">
                <a:solidFill>
                  <a:srgbClr val="000099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50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77925" y="695325"/>
            <a:ext cx="4641850" cy="34813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2150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33027" y="4410393"/>
            <a:ext cx="5131647" cy="41773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2151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19200"/>
            <a:ext cx="3032337" cy="4645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b="1">
                <a:solidFill>
                  <a:srgbClr val="000099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51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65364" y="8819200"/>
            <a:ext cx="3032337" cy="4645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1">
                <a:solidFill>
                  <a:srgbClr val="000099"/>
                </a:solidFill>
              </a:defRPr>
            </a:lvl1pPr>
          </a:lstStyle>
          <a:p>
            <a:fld id="{8C4F6117-02DF-4CEA-A392-E20EABBE3022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392439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778" name="Line 2"/>
          <p:cNvSpPr>
            <a:spLocks noChangeShapeType="1"/>
          </p:cNvSpPr>
          <p:nvPr/>
        </p:nvSpPr>
        <p:spPr bwMode="auto">
          <a:xfrm>
            <a:off x="7315200" y="1066800"/>
            <a:ext cx="0" cy="449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dirty="0"/>
          </a:p>
        </p:txBody>
      </p:sp>
      <p:sp>
        <p:nvSpPr>
          <p:cNvPr id="459779" name="Rectangle 3"/>
          <p:cNvSpPr>
            <a:spLocks noGrp="1" noChangeArrowheads="1"/>
          </p:cNvSpPr>
          <p:nvPr>
            <p:ph type="ctrTitle"/>
          </p:nvPr>
        </p:nvSpPr>
        <p:spPr>
          <a:xfrm>
            <a:off x="315913" y="466725"/>
            <a:ext cx="6781800" cy="2133600"/>
          </a:xfrm>
        </p:spPr>
        <p:txBody>
          <a:bodyPr/>
          <a:lstStyle>
            <a:lvl1pPr algn="r"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459780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849313" y="3049588"/>
            <a:ext cx="6248400" cy="2362200"/>
          </a:xfrm>
        </p:spPr>
        <p:txBody>
          <a:bodyPr/>
          <a:lstStyle>
            <a:lvl1pPr marL="0" indent="0" algn="r">
              <a:buFont typeface="Wingdings" pitchFamily="2" charset="2"/>
              <a:buNone/>
              <a:defRPr sz="3200"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459781" name="Rectangle 5"/>
          <p:cNvSpPr>
            <a:spLocks noGrp="1" noChangeArrowheads="1"/>
          </p:cNvSpPr>
          <p:nvPr>
            <p:ph type="dt" sz="half" idx="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459782" name="Rectangle 6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459783" name="Rectangle 7"/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>
            <a:lvl1pPr>
              <a:defRPr/>
            </a:lvl1pPr>
          </a:lstStyle>
          <a:p>
            <a:fld id="{7739EA57-FE6A-4E14-B8E1-5051AECB1DAE}" type="slidenum">
              <a:rPr lang="en-US" altLang="en-US"/>
              <a:pPr/>
              <a:t>‹#›</a:t>
            </a:fld>
            <a:endParaRPr lang="en-US" altLang="en-US" dirty="0"/>
          </a:p>
        </p:txBody>
      </p:sp>
      <p:grpSp>
        <p:nvGrpSpPr>
          <p:cNvPr id="459784" name="Group 8"/>
          <p:cNvGrpSpPr>
            <a:grpSpLocks/>
          </p:cNvGrpSpPr>
          <p:nvPr/>
        </p:nvGrpSpPr>
        <p:grpSpPr bwMode="auto">
          <a:xfrm>
            <a:off x="7493000" y="2992438"/>
            <a:ext cx="1338263" cy="2189162"/>
            <a:chOff x="4704" y="1885"/>
            <a:chExt cx="843" cy="1379"/>
          </a:xfrm>
        </p:grpSpPr>
        <p:sp>
          <p:nvSpPr>
            <p:cNvPr id="459785" name="Oval 9"/>
            <p:cNvSpPr>
              <a:spLocks noChangeArrowheads="1"/>
            </p:cNvSpPr>
            <p:nvPr/>
          </p:nvSpPr>
          <p:spPr bwMode="auto">
            <a:xfrm>
              <a:off x="4704" y="1885"/>
              <a:ext cx="127" cy="127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9786" name="Oval 10"/>
            <p:cNvSpPr>
              <a:spLocks noChangeArrowheads="1"/>
            </p:cNvSpPr>
            <p:nvPr/>
          </p:nvSpPr>
          <p:spPr bwMode="auto">
            <a:xfrm>
              <a:off x="4883" y="1885"/>
              <a:ext cx="127" cy="127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9787" name="Oval 11"/>
            <p:cNvSpPr>
              <a:spLocks noChangeArrowheads="1"/>
            </p:cNvSpPr>
            <p:nvPr/>
          </p:nvSpPr>
          <p:spPr bwMode="auto">
            <a:xfrm>
              <a:off x="5062" y="1885"/>
              <a:ext cx="127" cy="127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9788" name="Oval 12"/>
            <p:cNvSpPr>
              <a:spLocks noChangeArrowheads="1"/>
            </p:cNvSpPr>
            <p:nvPr/>
          </p:nvSpPr>
          <p:spPr bwMode="auto">
            <a:xfrm>
              <a:off x="4704" y="2064"/>
              <a:ext cx="127" cy="127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9789" name="Oval 13"/>
            <p:cNvSpPr>
              <a:spLocks noChangeArrowheads="1"/>
            </p:cNvSpPr>
            <p:nvPr/>
          </p:nvSpPr>
          <p:spPr bwMode="auto">
            <a:xfrm>
              <a:off x="4883" y="2064"/>
              <a:ext cx="127" cy="127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9790" name="Oval 14"/>
            <p:cNvSpPr>
              <a:spLocks noChangeArrowheads="1"/>
            </p:cNvSpPr>
            <p:nvPr/>
          </p:nvSpPr>
          <p:spPr bwMode="auto">
            <a:xfrm>
              <a:off x="5062" y="2064"/>
              <a:ext cx="127" cy="127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9791" name="Oval 15"/>
            <p:cNvSpPr>
              <a:spLocks noChangeArrowheads="1"/>
            </p:cNvSpPr>
            <p:nvPr/>
          </p:nvSpPr>
          <p:spPr bwMode="auto">
            <a:xfrm>
              <a:off x="5241" y="2064"/>
              <a:ext cx="127" cy="127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9792" name="Oval 16"/>
            <p:cNvSpPr>
              <a:spLocks noChangeArrowheads="1"/>
            </p:cNvSpPr>
            <p:nvPr/>
          </p:nvSpPr>
          <p:spPr bwMode="auto">
            <a:xfrm>
              <a:off x="4704" y="2243"/>
              <a:ext cx="127" cy="127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9793" name="Oval 17"/>
            <p:cNvSpPr>
              <a:spLocks noChangeArrowheads="1"/>
            </p:cNvSpPr>
            <p:nvPr/>
          </p:nvSpPr>
          <p:spPr bwMode="auto">
            <a:xfrm>
              <a:off x="4883" y="2243"/>
              <a:ext cx="127" cy="127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9794" name="Oval 18"/>
            <p:cNvSpPr>
              <a:spLocks noChangeArrowheads="1"/>
            </p:cNvSpPr>
            <p:nvPr/>
          </p:nvSpPr>
          <p:spPr bwMode="auto">
            <a:xfrm>
              <a:off x="5062" y="2243"/>
              <a:ext cx="127" cy="127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9795" name="Oval 19"/>
            <p:cNvSpPr>
              <a:spLocks noChangeArrowheads="1"/>
            </p:cNvSpPr>
            <p:nvPr/>
          </p:nvSpPr>
          <p:spPr bwMode="auto">
            <a:xfrm>
              <a:off x="5241" y="2243"/>
              <a:ext cx="127" cy="127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9796" name="Oval 20"/>
            <p:cNvSpPr>
              <a:spLocks noChangeArrowheads="1"/>
            </p:cNvSpPr>
            <p:nvPr/>
          </p:nvSpPr>
          <p:spPr bwMode="auto">
            <a:xfrm>
              <a:off x="5420" y="2243"/>
              <a:ext cx="127" cy="127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9797" name="Oval 21"/>
            <p:cNvSpPr>
              <a:spLocks noChangeArrowheads="1"/>
            </p:cNvSpPr>
            <p:nvPr/>
          </p:nvSpPr>
          <p:spPr bwMode="auto">
            <a:xfrm>
              <a:off x="4704" y="2421"/>
              <a:ext cx="127" cy="128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9798" name="Oval 22"/>
            <p:cNvSpPr>
              <a:spLocks noChangeArrowheads="1"/>
            </p:cNvSpPr>
            <p:nvPr/>
          </p:nvSpPr>
          <p:spPr bwMode="auto">
            <a:xfrm>
              <a:off x="4883" y="2421"/>
              <a:ext cx="127" cy="128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9799" name="Oval 23"/>
            <p:cNvSpPr>
              <a:spLocks noChangeArrowheads="1"/>
            </p:cNvSpPr>
            <p:nvPr/>
          </p:nvSpPr>
          <p:spPr bwMode="auto">
            <a:xfrm>
              <a:off x="5062" y="2421"/>
              <a:ext cx="127" cy="128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9800" name="Oval 24"/>
            <p:cNvSpPr>
              <a:spLocks noChangeArrowheads="1"/>
            </p:cNvSpPr>
            <p:nvPr/>
          </p:nvSpPr>
          <p:spPr bwMode="auto">
            <a:xfrm>
              <a:off x="5241" y="2421"/>
              <a:ext cx="127" cy="128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9801" name="Oval 25"/>
            <p:cNvSpPr>
              <a:spLocks noChangeArrowheads="1"/>
            </p:cNvSpPr>
            <p:nvPr/>
          </p:nvSpPr>
          <p:spPr bwMode="auto">
            <a:xfrm>
              <a:off x="4704" y="2600"/>
              <a:ext cx="127" cy="128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9802" name="Oval 26"/>
            <p:cNvSpPr>
              <a:spLocks noChangeArrowheads="1"/>
            </p:cNvSpPr>
            <p:nvPr/>
          </p:nvSpPr>
          <p:spPr bwMode="auto">
            <a:xfrm>
              <a:off x="4883" y="2600"/>
              <a:ext cx="127" cy="128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9803" name="Oval 27"/>
            <p:cNvSpPr>
              <a:spLocks noChangeArrowheads="1"/>
            </p:cNvSpPr>
            <p:nvPr/>
          </p:nvSpPr>
          <p:spPr bwMode="auto">
            <a:xfrm>
              <a:off x="5062" y="2600"/>
              <a:ext cx="127" cy="128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9804" name="Oval 28"/>
            <p:cNvSpPr>
              <a:spLocks noChangeArrowheads="1"/>
            </p:cNvSpPr>
            <p:nvPr/>
          </p:nvSpPr>
          <p:spPr bwMode="auto">
            <a:xfrm>
              <a:off x="5241" y="2600"/>
              <a:ext cx="127" cy="128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9805" name="Oval 29"/>
            <p:cNvSpPr>
              <a:spLocks noChangeArrowheads="1"/>
            </p:cNvSpPr>
            <p:nvPr/>
          </p:nvSpPr>
          <p:spPr bwMode="auto">
            <a:xfrm>
              <a:off x="5420" y="2600"/>
              <a:ext cx="127" cy="128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9806" name="Oval 30"/>
            <p:cNvSpPr>
              <a:spLocks noChangeArrowheads="1"/>
            </p:cNvSpPr>
            <p:nvPr/>
          </p:nvSpPr>
          <p:spPr bwMode="auto">
            <a:xfrm>
              <a:off x="4704" y="2779"/>
              <a:ext cx="127" cy="127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9807" name="Oval 31"/>
            <p:cNvSpPr>
              <a:spLocks noChangeArrowheads="1"/>
            </p:cNvSpPr>
            <p:nvPr/>
          </p:nvSpPr>
          <p:spPr bwMode="auto">
            <a:xfrm>
              <a:off x="4883" y="2779"/>
              <a:ext cx="127" cy="127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9808" name="Oval 32"/>
            <p:cNvSpPr>
              <a:spLocks noChangeArrowheads="1"/>
            </p:cNvSpPr>
            <p:nvPr/>
          </p:nvSpPr>
          <p:spPr bwMode="auto">
            <a:xfrm>
              <a:off x="5062" y="2779"/>
              <a:ext cx="127" cy="127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9809" name="Oval 33"/>
            <p:cNvSpPr>
              <a:spLocks noChangeArrowheads="1"/>
            </p:cNvSpPr>
            <p:nvPr/>
          </p:nvSpPr>
          <p:spPr bwMode="auto">
            <a:xfrm>
              <a:off x="5241" y="2779"/>
              <a:ext cx="127" cy="127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9810" name="Oval 34"/>
            <p:cNvSpPr>
              <a:spLocks noChangeArrowheads="1"/>
            </p:cNvSpPr>
            <p:nvPr/>
          </p:nvSpPr>
          <p:spPr bwMode="auto">
            <a:xfrm>
              <a:off x="4704" y="2958"/>
              <a:ext cx="127" cy="127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9811" name="Oval 35"/>
            <p:cNvSpPr>
              <a:spLocks noChangeArrowheads="1"/>
            </p:cNvSpPr>
            <p:nvPr/>
          </p:nvSpPr>
          <p:spPr bwMode="auto">
            <a:xfrm>
              <a:off x="4883" y="2958"/>
              <a:ext cx="127" cy="127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9812" name="Oval 36"/>
            <p:cNvSpPr>
              <a:spLocks noChangeArrowheads="1"/>
            </p:cNvSpPr>
            <p:nvPr/>
          </p:nvSpPr>
          <p:spPr bwMode="auto">
            <a:xfrm>
              <a:off x="5062" y="2958"/>
              <a:ext cx="127" cy="127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9813" name="Oval 37"/>
            <p:cNvSpPr>
              <a:spLocks noChangeArrowheads="1"/>
            </p:cNvSpPr>
            <p:nvPr/>
          </p:nvSpPr>
          <p:spPr bwMode="auto">
            <a:xfrm>
              <a:off x="5241" y="2958"/>
              <a:ext cx="127" cy="127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9814" name="Oval 38"/>
            <p:cNvSpPr>
              <a:spLocks noChangeArrowheads="1"/>
            </p:cNvSpPr>
            <p:nvPr/>
          </p:nvSpPr>
          <p:spPr bwMode="auto">
            <a:xfrm>
              <a:off x="4883" y="3137"/>
              <a:ext cx="127" cy="127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9815" name="Oval 39"/>
            <p:cNvSpPr>
              <a:spLocks noChangeArrowheads="1"/>
            </p:cNvSpPr>
            <p:nvPr/>
          </p:nvSpPr>
          <p:spPr bwMode="auto">
            <a:xfrm>
              <a:off x="5241" y="3137"/>
              <a:ext cx="127" cy="127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</p:grpSp>
      <p:sp>
        <p:nvSpPr>
          <p:cNvPr id="459816" name="Line 40"/>
          <p:cNvSpPr>
            <a:spLocks noChangeShapeType="1"/>
          </p:cNvSpPr>
          <p:nvPr/>
        </p:nvSpPr>
        <p:spPr bwMode="auto">
          <a:xfrm>
            <a:off x="304800" y="2819400"/>
            <a:ext cx="8229600" cy="0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  <p:transition>
    <p:pull dir="lu"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3770330-D1F6-4B48-8D1D-300B7E5C4A8F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</p:cSld>
  <p:clrMapOvr>
    <a:masterClrMapping/>
  </p:clrMapOvr>
  <p:transition>
    <p:pull dir="l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22238"/>
            <a:ext cx="2057400" cy="600868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2238"/>
            <a:ext cx="6019800" cy="600868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3953E92-0A42-40C1-813A-46EBB1882D92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</p:cSld>
  <p:clrMapOvr>
    <a:masterClrMapping/>
  </p:clrMapOvr>
  <p:transition>
    <p:pull dir="lu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2238"/>
            <a:ext cx="7543800" cy="1295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719263"/>
            <a:ext cx="8229600" cy="441166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fld id="{FDA83D99-D72D-4853-8189-73D6A17EF5AB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</p:cSld>
  <p:clrMapOvr>
    <a:masterClrMapping/>
  </p:clrMapOvr>
  <p:transition>
    <p:pull dir="l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17CCC9D-7B99-4DAA-9FA2-FB1B7387398B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</p:cSld>
  <p:clrMapOvr>
    <a:masterClrMapping/>
  </p:clrMapOvr>
  <p:transition>
    <p:pull dir="l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7008FE9-D741-4F28-8B8E-4CB4826D8764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</p:cSld>
  <p:clrMapOvr>
    <a:masterClrMapping/>
  </p:clrMapOvr>
  <p:transition>
    <p:pull dir="l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19263"/>
            <a:ext cx="4038600" cy="44116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19263"/>
            <a:ext cx="4038600" cy="44116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66DB2CD-A47E-40B1-82FC-EEEAC9D3993F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</p:cSld>
  <p:clrMapOvr>
    <a:masterClrMapping/>
  </p:clrMapOvr>
  <p:transition>
    <p:pull dir="l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9096C75-8EE4-4507-8867-1603F58FE4C1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</p:cSld>
  <p:clrMapOvr>
    <a:masterClrMapping/>
  </p:clrMapOvr>
  <p:transition>
    <p:pull dir="l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F1FF0A6-0560-475D-B263-FA7A0FFB851E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</p:cSld>
  <p:clrMapOvr>
    <a:masterClrMapping/>
  </p:clrMapOvr>
  <p:transition>
    <p:pull dir="l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0878F40-1A8B-417B-BF52-38888B3F841E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</p:cSld>
  <p:clrMapOvr>
    <a:masterClrMapping/>
  </p:clrMapOvr>
  <p:transition>
    <p:pull dir="l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3A7A400-2207-4A18-B07D-E6870E5380DE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</p:cSld>
  <p:clrMapOvr>
    <a:masterClrMapping/>
  </p:clrMapOvr>
  <p:transition>
    <p:pull dir="l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15F4F60-1BAB-4B66-BEEF-40C948A85E74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</p:cSld>
  <p:clrMapOvr>
    <a:masterClrMapping/>
  </p:clrMapOvr>
  <p:transition>
    <p:pull dir="l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754" name="Line 2"/>
          <p:cNvSpPr>
            <a:spLocks noChangeShapeType="1"/>
          </p:cNvSpPr>
          <p:nvPr/>
        </p:nvSpPr>
        <p:spPr bwMode="auto">
          <a:xfrm>
            <a:off x="7962900" y="152400"/>
            <a:ext cx="0" cy="1524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dirty="0"/>
          </a:p>
        </p:txBody>
      </p:sp>
      <p:sp>
        <p:nvSpPr>
          <p:cNvPr id="458755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122238"/>
            <a:ext cx="7543800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458756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719263"/>
            <a:ext cx="8229600" cy="4411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458757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840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/>
            </a:lvl1pPr>
          </a:lstStyle>
          <a:p>
            <a:endParaRPr lang="en-US" altLang="en-US" dirty="0"/>
          </a:p>
        </p:txBody>
      </p:sp>
      <p:sp>
        <p:nvSpPr>
          <p:cNvPr id="458758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000"/>
            </a:lvl1pPr>
          </a:lstStyle>
          <a:p>
            <a:endParaRPr lang="en-US" altLang="en-US" dirty="0"/>
          </a:p>
        </p:txBody>
      </p:sp>
      <p:sp>
        <p:nvSpPr>
          <p:cNvPr id="458759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/>
            </a:lvl1pPr>
          </a:lstStyle>
          <a:p>
            <a:fld id="{452CDFEB-5974-451B-A2DE-23769C6C5C23}" type="slidenum">
              <a:rPr lang="en-US" altLang="en-US"/>
              <a:pPr/>
              <a:t>‹#›</a:t>
            </a:fld>
            <a:endParaRPr lang="en-US" altLang="en-US" dirty="0"/>
          </a:p>
        </p:txBody>
      </p:sp>
      <p:grpSp>
        <p:nvGrpSpPr>
          <p:cNvPr id="458760" name="Group 8"/>
          <p:cNvGrpSpPr>
            <a:grpSpLocks/>
          </p:cNvGrpSpPr>
          <p:nvPr/>
        </p:nvGrpSpPr>
        <p:grpSpPr bwMode="auto">
          <a:xfrm>
            <a:off x="8153400" y="152400"/>
            <a:ext cx="792163" cy="1295400"/>
            <a:chOff x="5136" y="960"/>
            <a:chExt cx="528" cy="864"/>
          </a:xfrm>
        </p:grpSpPr>
        <p:sp>
          <p:nvSpPr>
            <p:cNvPr id="458761" name="Oval 9"/>
            <p:cNvSpPr>
              <a:spLocks noChangeArrowheads="1"/>
            </p:cNvSpPr>
            <p:nvPr/>
          </p:nvSpPr>
          <p:spPr bwMode="auto">
            <a:xfrm>
              <a:off x="5136" y="960"/>
              <a:ext cx="80" cy="80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8762" name="Oval 10"/>
            <p:cNvSpPr>
              <a:spLocks noChangeArrowheads="1"/>
            </p:cNvSpPr>
            <p:nvPr/>
          </p:nvSpPr>
          <p:spPr bwMode="auto">
            <a:xfrm>
              <a:off x="5248" y="960"/>
              <a:ext cx="80" cy="80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8763" name="Oval 11"/>
            <p:cNvSpPr>
              <a:spLocks noChangeArrowheads="1"/>
            </p:cNvSpPr>
            <p:nvPr/>
          </p:nvSpPr>
          <p:spPr bwMode="auto">
            <a:xfrm>
              <a:off x="5360" y="960"/>
              <a:ext cx="80" cy="80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8764" name="Oval 12"/>
            <p:cNvSpPr>
              <a:spLocks noChangeArrowheads="1"/>
            </p:cNvSpPr>
            <p:nvPr/>
          </p:nvSpPr>
          <p:spPr bwMode="auto">
            <a:xfrm>
              <a:off x="5136" y="1072"/>
              <a:ext cx="80" cy="80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8765" name="Oval 13"/>
            <p:cNvSpPr>
              <a:spLocks noChangeArrowheads="1"/>
            </p:cNvSpPr>
            <p:nvPr/>
          </p:nvSpPr>
          <p:spPr bwMode="auto">
            <a:xfrm>
              <a:off x="5248" y="1072"/>
              <a:ext cx="80" cy="80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8766" name="Oval 14"/>
            <p:cNvSpPr>
              <a:spLocks noChangeArrowheads="1"/>
            </p:cNvSpPr>
            <p:nvPr/>
          </p:nvSpPr>
          <p:spPr bwMode="auto">
            <a:xfrm>
              <a:off x="5360" y="1072"/>
              <a:ext cx="80" cy="80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8767" name="Oval 15"/>
            <p:cNvSpPr>
              <a:spLocks noChangeArrowheads="1"/>
            </p:cNvSpPr>
            <p:nvPr/>
          </p:nvSpPr>
          <p:spPr bwMode="auto">
            <a:xfrm>
              <a:off x="5472" y="1072"/>
              <a:ext cx="80" cy="80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8768" name="Oval 16"/>
            <p:cNvSpPr>
              <a:spLocks noChangeArrowheads="1"/>
            </p:cNvSpPr>
            <p:nvPr/>
          </p:nvSpPr>
          <p:spPr bwMode="auto">
            <a:xfrm>
              <a:off x="5136" y="1184"/>
              <a:ext cx="80" cy="80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8769" name="Oval 17"/>
            <p:cNvSpPr>
              <a:spLocks noChangeArrowheads="1"/>
            </p:cNvSpPr>
            <p:nvPr/>
          </p:nvSpPr>
          <p:spPr bwMode="auto">
            <a:xfrm>
              <a:off x="5248" y="1184"/>
              <a:ext cx="80" cy="80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8770" name="Oval 18"/>
            <p:cNvSpPr>
              <a:spLocks noChangeArrowheads="1"/>
            </p:cNvSpPr>
            <p:nvPr/>
          </p:nvSpPr>
          <p:spPr bwMode="auto">
            <a:xfrm>
              <a:off x="5360" y="1184"/>
              <a:ext cx="80" cy="80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8771" name="Oval 19"/>
            <p:cNvSpPr>
              <a:spLocks noChangeArrowheads="1"/>
            </p:cNvSpPr>
            <p:nvPr/>
          </p:nvSpPr>
          <p:spPr bwMode="auto">
            <a:xfrm>
              <a:off x="5472" y="1184"/>
              <a:ext cx="80" cy="80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8772" name="Oval 20"/>
            <p:cNvSpPr>
              <a:spLocks noChangeArrowheads="1"/>
            </p:cNvSpPr>
            <p:nvPr/>
          </p:nvSpPr>
          <p:spPr bwMode="auto">
            <a:xfrm>
              <a:off x="5584" y="1184"/>
              <a:ext cx="80" cy="80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8773" name="Oval 21"/>
            <p:cNvSpPr>
              <a:spLocks noChangeArrowheads="1"/>
            </p:cNvSpPr>
            <p:nvPr/>
          </p:nvSpPr>
          <p:spPr bwMode="auto">
            <a:xfrm>
              <a:off x="5136" y="1296"/>
              <a:ext cx="80" cy="80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8774" name="Oval 22"/>
            <p:cNvSpPr>
              <a:spLocks noChangeArrowheads="1"/>
            </p:cNvSpPr>
            <p:nvPr/>
          </p:nvSpPr>
          <p:spPr bwMode="auto">
            <a:xfrm>
              <a:off x="5248" y="1296"/>
              <a:ext cx="80" cy="80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8775" name="Oval 23"/>
            <p:cNvSpPr>
              <a:spLocks noChangeArrowheads="1"/>
            </p:cNvSpPr>
            <p:nvPr/>
          </p:nvSpPr>
          <p:spPr bwMode="auto">
            <a:xfrm>
              <a:off x="5360" y="1296"/>
              <a:ext cx="80" cy="80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8776" name="Oval 24"/>
            <p:cNvSpPr>
              <a:spLocks noChangeArrowheads="1"/>
            </p:cNvSpPr>
            <p:nvPr/>
          </p:nvSpPr>
          <p:spPr bwMode="auto">
            <a:xfrm>
              <a:off x="5472" y="1296"/>
              <a:ext cx="80" cy="80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8777" name="Oval 25"/>
            <p:cNvSpPr>
              <a:spLocks noChangeArrowheads="1"/>
            </p:cNvSpPr>
            <p:nvPr/>
          </p:nvSpPr>
          <p:spPr bwMode="auto">
            <a:xfrm>
              <a:off x="5136" y="1408"/>
              <a:ext cx="80" cy="80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8778" name="Oval 26"/>
            <p:cNvSpPr>
              <a:spLocks noChangeArrowheads="1"/>
            </p:cNvSpPr>
            <p:nvPr/>
          </p:nvSpPr>
          <p:spPr bwMode="auto">
            <a:xfrm>
              <a:off x="5248" y="1408"/>
              <a:ext cx="80" cy="80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8779" name="Oval 27"/>
            <p:cNvSpPr>
              <a:spLocks noChangeArrowheads="1"/>
            </p:cNvSpPr>
            <p:nvPr/>
          </p:nvSpPr>
          <p:spPr bwMode="auto">
            <a:xfrm>
              <a:off x="5360" y="1408"/>
              <a:ext cx="80" cy="80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8780" name="Oval 28"/>
            <p:cNvSpPr>
              <a:spLocks noChangeArrowheads="1"/>
            </p:cNvSpPr>
            <p:nvPr/>
          </p:nvSpPr>
          <p:spPr bwMode="auto">
            <a:xfrm>
              <a:off x="5472" y="1408"/>
              <a:ext cx="80" cy="80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8781" name="Oval 29"/>
            <p:cNvSpPr>
              <a:spLocks noChangeArrowheads="1"/>
            </p:cNvSpPr>
            <p:nvPr/>
          </p:nvSpPr>
          <p:spPr bwMode="auto">
            <a:xfrm>
              <a:off x="5584" y="1408"/>
              <a:ext cx="80" cy="80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8782" name="Oval 30"/>
            <p:cNvSpPr>
              <a:spLocks noChangeArrowheads="1"/>
            </p:cNvSpPr>
            <p:nvPr/>
          </p:nvSpPr>
          <p:spPr bwMode="auto">
            <a:xfrm>
              <a:off x="5136" y="1520"/>
              <a:ext cx="80" cy="80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8783" name="Oval 31"/>
            <p:cNvSpPr>
              <a:spLocks noChangeArrowheads="1"/>
            </p:cNvSpPr>
            <p:nvPr/>
          </p:nvSpPr>
          <p:spPr bwMode="auto">
            <a:xfrm>
              <a:off x="5248" y="1520"/>
              <a:ext cx="80" cy="80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8784" name="Oval 32"/>
            <p:cNvSpPr>
              <a:spLocks noChangeArrowheads="1"/>
            </p:cNvSpPr>
            <p:nvPr/>
          </p:nvSpPr>
          <p:spPr bwMode="auto">
            <a:xfrm>
              <a:off x="5360" y="1520"/>
              <a:ext cx="80" cy="80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8785" name="Oval 33"/>
            <p:cNvSpPr>
              <a:spLocks noChangeArrowheads="1"/>
            </p:cNvSpPr>
            <p:nvPr/>
          </p:nvSpPr>
          <p:spPr bwMode="auto">
            <a:xfrm>
              <a:off x="5472" y="1520"/>
              <a:ext cx="80" cy="80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8786" name="Oval 34"/>
            <p:cNvSpPr>
              <a:spLocks noChangeArrowheads="1"/>
            </p:cNvSpPr>
            <p:nvPr/>
          </p:nvSpPr>
          <p:spPr bwMode="auto">
            <a:xfrm>
              <a:off x="5136" y="1632"/>
              <a:ext cx="80" cy="80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8787" name="Oval 35"/>
            <p:cNvSpPr>
              <a:spLocks noChangeArrowheads="1"/>
            </p:cNvSpPr>
            <p:nvPr/>
          </p:nvSpPr>
          <p:spPr bwMode="auto">
            <a:xfrm>
              <a:off x="5248" y="1632"/>
              <a:ext cx="80" cy="80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8788" name="Oval 36"/>
            <p:cNvSpPr>
              <a:spLocks noChangeArrowheads="1"/>
            </p:cNvSpPr>
            <p:nvPr/>
          </p:nvSpPr>
          <p:spPr bwMode="auto">
            <a:xfrm>
              <a:off x="5360" y="1632"/>
              <a:ext cx="80" cy="80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8789" name="Oval 37"/>
            <p:cNvSpPr>
              <a:spLocks noChangeArrowheads="1"/>
            </p:cNvSpPr>
            <p:nvPr/>
          </p:nvSpPr>
          <p:spPr bwMode="auto">
            <a:xfrm>
              <a:off x="5472" y="1632"/>
              <a:ext cx="80" cy="80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8790" name="Oval 38"/>
            <p:cNvSpPr>
              <a:spLocks noChangeArrowheads="1"/>
            </p:cNvSpPr>
            <p:nvPr/>
          </p:nvSpPr>
          <p:spPr bwMode="auto">
            <a:xfrm>
              <a:off x="5248" y="1744"/>
              <a:ext cx="80" cy="80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8791" name="Oval 39"/>
            <p:cNvSpPr>
              <a:spLocks noChangeArrowheads="1"/>
            </p:cNvSpPr>
            <p:nvPr/>
          </p:nvSpPr>
          <p:spPr bwMode="auto">
            <a:xfrm>
              <a:off x="5472" y="1744"/>
              <a:ext cx="80" cy="80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  <p:sldLayoutId id="2147483713" r:id="rId12"/>
  </p:sldLayoutIdLst>
  <p:transition>
    <p:pull dir="lu"/>
  </p:transition>
  <p:timing>
    <p:tnLst>
      <p:par>
        <p:cTn id="1" dur="indefinite" restart="never" nodeType="tmRoot"/>
      </p:par>
    </p:tnLst>
  </p:timing>
  <p:txStyles>
    <p:titleStyle>
      <a:lvl1pPr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chemeClr val="tx2"/>
        </a:buClr>
        <a:buSzPct val="70000"/>
        <a:buFont typeface="Wingdings" pitchFamily="2" charset="2"/>
        <a:buChar char="l"/>
        <a:defRPr sz="3000">
          <a:solidFill>
            <a:schemeClr val="tx1"/>
          </a:solidFill>
          <a:latin typeface="+mn-lt"/>
          <a:ea typeface="+mn-ea"/>
          <a:cs typeface="+mn-cs"/>
        </a:defRPr>
      </a:lvl1pPr>
      <a:lvl2pPr marL="692150" indent="-347663" algn="l" rtl="0" fontAlgn="base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l"/>
        <a:defRPr sz="2600">
          <a:solidFill>
            <a:schemeClr val="tx1"/>
          </a:solidFill>
          <a:latin typeface="+mn-lt"/>
        </a:defRPr>
      </a:lvl2pPr>
      <a:lvl3pPr marL="987425" indent="-293688" algn="l" rtl="0" fontAlgn="base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itchFamily="2" charset="2"/>
        <a:buChar char="l"/>
        <a:defRPr sz="2300">
          <a:solidFill>
            <a:schemeClr val="tx1"/>
          </a:solidFill>
          <a:latin typeface="+mn-lt"/>
        </a:defRPr>
      </a:lvl3pPr>
      <a:lvl4pPr marL="1281113" indent="-292100" algn="l" rtl="0" fontAlgn="base">
        <a:spcBef>
          <a:spcPct val="20000"/>
        </a:spcBef>
        <a:spcAft>
          <a:spcPct val="0"/>
        </a:spcAft>
        <a:buClr>
          <a:schemeClr val="tx2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4pPr>
      <a:lvl5pPr marL="1598613" indent="-315913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5pPr>
      <a:lvl6pPr marL="2055813" indent="-315913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513013" indent="-315913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2970213" indent="-315913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427413" indent="-315913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gif"/><Relationship Id="rId10" Type="http://schemas.openxmlformats.org/officeDocument/2006/relationships/image" Target="../media/image9.jpeg"/><Relationship Id="rId4" Type="http://schemas.openxmlformats.org/officeDocument/2006/relationships/image" Target="../media/image3.jpeg"/><Relationship Id="rId9" Type="http://schemas.openxmlformats.org/officeDocument/2006/relationships/image" Target="../media/image8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scs.ryerson.ca/~aharley/vis/conv/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-239713" y="447675"/>
            <a:ext cx="7097713" cy="2295525"/>
          </a:xfrm>
        </p:spPr>
        <p:txBody>
          <a:bodyPr/>
          <a:lstStyle/>
          <a:p>
            <a:pPr algn="ctr"/>
            <a:r>
              <a:rPr lang="en-US" sz="2800" dirty="0" smtClean="0">
                <a:latin typeface="Aharoni" panose="02010803020104030203" pitchFamily="2" charset="-79"/>
                <a:cs typeface="Aharoni" panose="02010803020104030203" pitchFamily="2" charset="-79"/>
              </a:rPr>
              <a:t/>
            </a:r>
            <a:br>
              <a:rPr lang="en-US" sz="2800" dirty="0" smtClean="0"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US" sz="2800" dirty="0">
                <a:latin typeface="Aharoni" panose="02010803020104030203" pitchFamily="2" charset="-79"/>
                <a:cs typeface="Aharoni" panose="02010803020104030203" pitchFamily="2" charset="-79"/>
              </a:rPr>
              <a:t/>
            </a:r>
            <a:br>
              <a:rPr lang="en-US" sz="2800" dirty="0"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US" sz="3200" dirty="0" smtClean="0">
                <a:latin typeface="Calibri" panose="020F0502020204030204" pitchFamily="34" charset="0"/>
                <a:cs typeface="Aharoni" panose="02010803020104030203" pitchFamily="2" charset="-79"/>
              </a:rPr>
              <a:t>User Generated Content Analytics</a:t>
            </a:r>
            <a:br>
              <a:rPr lang="en-US" sz="3200" dirty="0" smtClean="0">
                <a:latin typeface="Calibri" panose="020F0502020204030204" pitchFamily="34" charset="0"/>
                <a:cs typeface="Aharoni" panose="02010803020104030203" pitchFamily="2" charset="-79"/>
              </a:rPr>
            </a:br>
            <a:r>
              <a:rPr lang="en-US" sz="2000" dirty="0" smtClean="0">
                <a:latin typeface="Calibri" panose="020F0502020204030204" pitchFamily="34" charset="0"/>
                <a:cs typeface="Aharoni" panose="02010803020104030203" pitchFamily="2" charset="-79"/>
              </a:rPr>
              <a:t/>
            </a:r>
            <a:br>
              <a:rPr lang="en-US" sz="2000" dirty="0" smtClean="0">
                <a:latin typeface="Calibri" panose="020F0502020204030204" pitchFamily="34" charset="0"/>
                <a:cs typeface="Aharoni" panose="02010803020104030203" pitchFamily="2" charset="-79"/>
              </a:rPr>
            </a:br>
            <a:r>
              <a:rPr lang="en-US" sz="2000" dirty="0" smtClean="0">
                <a:latin typeface="Calibri" panose="020F0502020204030204" pitchFamily="34" charset="0"/>
                <a:cs typeface="Aharoni" panose="02010803020104030203" pitchFamily="2" charset="-79"/>
              </a:rPr>
              <a:t>Image </a:t>
            </a:r>
            <a:r>
              <a:rPr lang="en-US" sz="2000" dirty="0" smtClean="0">
                <a:latin typeface="Calibri" panose="020F0502020204030204" pitchFamily="34" charset="0"/>
                <a:cs typeface="Aharoni" panose="02010803020104030203" pitchFamily="2" charset="-79"/>
              </a:rPr>
              <a:t>Analytics</a:t>
            </a:r>
            <a:r>
              <a:rPr lang="en-US" sz="3200" dirty="0" smtClean="0">
                <a:latin typeface="Calibri" panose="020F0502020204030204" pitchFamily="34" charset="0"/>
                <a:cs typeface="Aharoni" panose="02010803020104030203" pitchFamily="2" charset="-79"/>
              </a:rPr>
              <a:t/>
            </a:r>
            <a:br>
              <a:rPr lang="en-US" sz="3200" dirty="0" smtClean="0">
                <a:latin typeface="Calibri" panose="020F0502020204030204" pitchFamily="34" charset="0"/>
                <a:cs typeface="Aharoni" panose="02010803020104030203" pitchFamily="2" charset="-79"/>
              </a:rPr>
            </a:br>
            <a:r>
              <a:rPr lang="en-US" sz="4000" dirty="0">
                <a:latin typeface="Calibri" panose="020F0502020204030204" pitchFamily="34" charset="0"/>
                <a:cs typeface="Aharoni" panose="02010803020104030203" pitchFamily="2" charset="-79"/>
              </a:rPr>
              <a:t/>
            </a:r>
            <a:br>
              <a:rPr lang="en-US" sz="4000" dirty="0">
                <a:latin typeface="Calibri" panose="020F0502020204030204" pitchFamily="34" charset="0"/>
                <a:cs typeface="Aharoni" panose="02010803020104030203" pitchFamily="2" charset="-79"/>
              </a:rPr>
            </a:br>
            <a:r>
              <a:rPr lang="en-US" sz="2000" dirty="0" smtClean="0">
                <a:latin typeface="Calibri" panose="020F0502020204030204" pitchFamily="34" charset="0"/>
                <a:cs typeface="Aharoni" panose="02010803020104030203" pitchFamily="2" charset="-79"/>
              </a:rPr>
              <a:t>October 23</a:t>
            </a:r>
            <a:r>
              <a:rPr lang="en-US" sz="1600" dirty="0" smtClean="0">
                <a:latin typeface="Calibri" panose="020F0502020204030204" pitchFamily="34" charset="0"/>
                <a:cs typeface="Aharoni" panose="02010803020104030203" pitchFamily="2" charset="-79"/>
              </a:rPr>
              <a:t/>
            </a:r>
            <a:br>
              <a:rPr lang="en-US" sz="1600" dirty="0" smtClean="0">
                <a:latin typeface="Calibri" panose="020F0502020204030204" pitchFamily="34" charset="0"/>
                <a:cs typeface="Aharoni" panose="02010803020104030203" pitchFamily="2" charset="-79"/>
              </a:rPr>
            </a:br>
            <a:endParaRPr lang="en-US" sz="1400" dirty="0">
              <a:latin typeface="Calibri" panose="020F0502020204030204" pitchFamily="34" charset="0"/>
              <a:cs typeface="Aharoni" panose="02010803020104030203" pitchFamily="2" charset="-79"/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04800" y="2971800"/>
            <a:ext cx="7010400" cy="2743200"/>
          </a:xfrm>
        </p:spPr>
        <p:txBody>
          <a:bodyPr/>
          <a:lstStyle/>
          <a:p>
            <a:pPr algn="l"/>
            <a:r>
              <a:rPr lang="en-US" sz="2400" dirty="0" smtClean="0">
                <a:latin typeface="Calibri" panose="020F0502020204030204" pitchFamily="34" charset="0"/>
              </a:rPr>
              <a:t>Dr. Anitesh Barua</a:t>
            </a:r>
          </a:p>
          <a:p>
            <a:pPr algn="l"/>
            <a:r>
              <a:rPr lang="en-US" sz="2000" dirty="0" smtClean="0">
                <a:latin typeface="Calibri" panose="020F0502020204030204" pitchFamily="34" charset="0"/>
              </a:rPr>
              <a:t>David Bruton Jr. Centennial Chair Professor in Business </a:t>
            </a:r>
          </a:p>
          <a:p>
            <a:pPr algn="l"/>
            <a:r>
              <a:rPr lang="en-US" sz="2000" dirty="0" smtClean="0">
                <a:latin typeface="Calibri" panose="020F0502020204030204" pitchFamily="34" charset="0"/>
              </a:rPr>
              <a:t>Distinguished Fellow, INFORMS Information Systems Society</a:t>
            </a:r>
          </a:p>
          <a:p>
            <a:pPr algn="l"/>
            <a:r>
              <a:rPr lang="en-US" sz="2000" dirty="0" smtClean="0">
                <a:latin typeface="Calibri" panose="020F0502020204030204" pitchFamily="34" charset="0"/>
              </a:rPr>
              <a:t>University of Texas Distinguished Teaching Professor</a:t>
            </a:r>
          </a:p>
          <a:p>
            <a:pPr algn="l"/>
            <a:r>
              <a:rPr lang="en-US" sz="2000" dirty="0" smtClean="0">
                <a:latin typeface="Calibri" panose="020F0502020204030204" pitchFamily="34" charset="0"/>
              </a:rPr>
              <a:t>Associate Director, Center for Research in e-Commerce</a:t>
            </a:r>
          </a:p>
          <a:p>
            <a:pPr algn="l"/>
            <a:r>
              <a:rPr lang="en-US" sz="2000" dirty="0" smtClean="0">
                <a:latin typeface="Calibri" panose="020F0502020204030204" pitchFamily="34" charset="0"/>
              </a:rPr>
              <a:t>McCombs School of Business, University of Texas at Austin</a:t>
            </a:r>
          </a:p>
          <a:p>
            <a:pPr algn="l"/>
            <a:r>
              <a:rPr lang="en-US" sz="2000" dirty="0" smtClean="0">
                <a:latin typeface="Calibri" panose="020F0502020204030204" pitchFamily="34" charset="0"/>
              </a:rPr>
              <a:t>Email: </a:t>
            </a:r>
            <a:r>
              <a:rPr lang="en-US" sz="2000" b="1" dirty="0" smtClean="0">
                <a:latin typeface="Calibri" panose="020F0502020204030204" pitchFamily="34" charset="0"/>
              </a:rPr>
              <a:t>aniteshb@gmail.com</a:t>
            </a:r>
            <a:endParaRPr lang="en-US" b="1" dirty="0">
              <a:latin typeface="Calibri" panose="020F0502020204030204" pitchFamily="34" charset="0"/>
            </a:endParaRPr>
          </a:p>
        </p:txBody>
      </p:sp>
      <p:pic>
        <p:nvPicPr>
          <p:cNvPr id="6" name="Picture 8" descr="https://encrypted-tbn2.gstatic.com/images?q=tbn:ANd9GcRfe4U2sgVQYnnak_15zWjY7JvTJJsVIXCglztbsasXEAgdJca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077200" y="609600"/>
            <a:ext cx="1066800" cy="1066800"/>
          </a:xfrm>
          <a:prstGeom prst="rect">
            <a:avLst/>
          </a:prstGeom>
          <a:noFill/>
        </p:spPr>
      </p:pic>
      <p:pic>
        <p:nvPicPr>
          <p:cNvPr id="7" name="Picture 18" descr="https://encrypted-tbn0.gstatic.com/images?q=tbn:ANd9GcTu6avYR-JReutw8Aq5Zi2B0euNYC8Nu-oVWVqfJPmKJxcAfGmcNA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975748" y="1447800"/>
            <a:ext cx="1168252" cy="685800"/>
          </a:xfrm>
          <a:prstGeom prst="rect">
            <a:avLst/>
          </a:prstGeom>
          <a:noFill/>
        </p:spPr>
      </p:pic>
      <p:pic>
        <p:nvPicPr>
          <p:cNvPr id="8" name="Picture 7" descr="https://encrypted-tbn1.gstatic.com/images?q=tbn:ANd9GcTUNDkC75Te46cBoeuxApxyvVTrpNXSEygdK4-PkbsUqeTfxqWw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239000" y="381000"/>
            <a:ext cx="914400" cy="914400"/>
          </a:xfrm>
          <a:prstGeom prst="rect">
            <a:avLst/>
          </a:prstGeom>
          <a:noFill/>
        </p:spPr>
      </p:pic>
      <p:pic>
        <p:nvPicPr>
          <p:cNvPr id="23554" name="Picture 2" descr="http://www.aboutleitrim.ie/wp-content/uploads/foursquare.gif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920584" y="1363662"/>
            <a:ext cx="1154048" cy="1227138"/>
          </a:xfrm>
          <a:prstGeom prst="rect">
            <a:avLst/>
          </a:prstGeom>
          <a:noFill/>
        </p:spPr>
      </p:pic>
      <p:pic>
        <p:nvPicPr>
          <p:cNvPr id="2050" name="Picture 2" descr="http://media2.giga.de/2013/11/snapchat1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1422" y="1295400"/>
            <a:ext cx="1212995" cy="681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www.kurtkomaromi.com/.a/6a00d8341c764653ef016303e8de29970d-800wi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1338" y="2141537"/>
            <a:ext cx="830262" cy="830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://cdn1.blackberryempire.com/wp-content/uploads/2013/09/Whatsapp-Icon-Logo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078104" y="0"/>
            <a:ext cx="831960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http://dc942d419843af05523b-ff74ae13537a01be6cfec5927837dcfe.r14.cf1.rackcdn.com/wp-content/uploads/Kik-Messenger-Logo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6626" y="2057400"/>
            <a:ext cx="917574" cy="917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0" y="609600"/>
            <a:ext cx="838200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370986"/>
      </p:ext>
    </p:extLst>
  </p:cSld>
  <p:clrMapOvr>
    <a:masterClrMapping/>
  </p:clrMapOvr>
  <p:transition>
    <p:pull dir="l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1600200" y="1600200"/>
            <a:ext cx="609600" cy="609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1676400" y="4419600"/>
            <a:ext cx="609600" cy="609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1066800" y="1905000"/>
            <a:ext cx="3810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1143000" y="4724400"/>
            <a:ext cx="3810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Oval 14"/>
          <p:cNvSpPr/>
          <p:nvPr/>
        </p:nvSpPr>
        <p:spPr>
          <a:xfrm>
            <a:off x="3505200" y="1600200"/>
            <a:ext cx="609600" cy="60960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16" name="Oval 15"/>
          <p:cNvSpPr/>
          <p:nvPr/>
        </p:nvSpPr>
        <p:spPr>
          <a:xfrm>
            <a:off x="3505200" y="3048000"/>
            <a:ext cx="609600" cy="60960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17" name="Oval 16"/>
          <p:cNvSpPr/>
          <p:nvPr/>
        </p:nvSpPr>
        <p:spPr>
          <a:xfrm>
            <a:off x="3505200" y="4572000"/>
            <a:ext cx="609600" cy="60960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18" name="Oval 17"/>
          <p:cNvSpPr/>
          <p:nvPr/>
        </p:nvSpPr>
        <p:spPr>
          <a:xfrm>
            <a:off x="5638800" y="3048000"/>
            <a:ext cx="609600" cy="609600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cxnSp>
        <p:nvCxnSpPr>
          <p:cNvPr id="22" name="Straight Arrow Connector 21"/>
          <p:cNvCxnSpPr>
            <a:stCxn id="4" idx="6"/>
            <a:endCxn id="15" idx="2"/>
          </p:cNvCxnSpPr>
          <p:nvPr/>
        </p:nvCxnSpPr>
        <p:spPr>
          <a:xfrm>
            <a:off x="2209800" y="1905000"/>
            <a:ext cx="12954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7" idx="7"/>
            <a:endCxn id="15" idx="3"/>
          </p:cNvCxnSpPr>
          <p:nvPr/>
        </p:nvCxnSpPr>
        <p:spPr>
          <a:xfrm flipV="1">
            <a:off x="2196726" y="2120526"/>
            <a:ext cx="1397748" cy="238834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3810000" y="1143000"/>
            <a:ext cx="0" cy="3810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304800" y="1752600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Carbs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253642" y="4583668"/>
            <a:ext cx="660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Fiber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1066800" y="1981200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.2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1219200" y="4876800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.9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2209800" y="1447800"/>
            <a:ext cx="1230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Weight w</a:t>
            </a:r>
            <a:r>
              <a:rPr lang="en-US" baseline="-25000" dirty="0" smtClean="0"/>
              <a:t>13</a:t>
            </a:r>
            <a:endParaRPr lang="en-US" baseline="-25000" dirty="0"/>
          </a:p>
        </p:txBody>
      </p:sp>
      <p:sp>
        <p:nvSpPr>
          <p:cNvPr id="35" name="TextBox 34"/>
          <p:cNvSpPr txBox="1"/>
          <p:nvPr/>
        </p:nvSpPr>
        <p:spPr>
          <a:xfrm>
            <a:off x="2083930" y="3581400"/>
            <a:ext cx="506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</a:t>
            </a:r>
            <a:r>
              <a:rPr lang="en-US" baseline="-25000" dirty="0" smtClean="0"/>
              <a:t>23</a:t>
            </a:r>
            <a:endParaRPr lang="en-US" baseline="-25000" dirty="0"/>
          </a:p>
        </p:txBody>
      </p:sp>
      <p:sp>
        <p:nvSpPr>
          <p:cNvPr id="36" name="TextBox 35"/>
          <p:cNvSpPr txBox="1"/>
          <p:nvPr/>
        </p:nvSpPr>
        <p:spPr>
          <a:xfrm>
            <a:off x="3048000" y="849868"/>
            <a:ext cx="14432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 constant c</a:t>
            </a:r>
            <a:r>
              <a:rPr lang="en-US" baseline="-25000" dirty="0" smtClean="0"/>
              <a:t>3 </a:t>
            </a:r>
            <a:endParaRPr lang="en-US" baseline="-25000" dirty="0"/>
          </a:p>
        </p:txBody>
      </p:sp>
      <p:cxnSp>
        <p:nvCxnSpPr>
          <p:cNvPr id="38" name="Straight Arrow Connector 37"/>
          <p:cNvCxnSpPr>
            <a:stCxn id="15" idx="6"/>
            <a:endCxn id="18" idx="1"/>
          </p:cNvCxnSpPr>
          <p:nvPr/>
        </p:nvCxnSpPr>
        <p:spPr>
          <a:xfrm>
            <a:off x="4114800" y="1905000"/>
            <a:ext cx="1613274" cy="123227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381000" y="5334000"/>
            <a:ext cx="678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Initially c</a:t>
            </a:r>
            <a:r>
              <a:rPr lang="en-US" baseline="-25000" dirty="0" smtClean="0"/>
              <a:t>3</a:t>
            </a:r>
            <a:r>
              <a:rPr lang="en-US" dirty="0" smtClean="0"/>
              <a:t>, w</a:t>
            </a:r>
            <a:r>
              <a:rPr lang="en-US" baseline="-25000" dirty="0" smtClean="0"/>
              <a:t>13</a:t>
            </a:r>
            <a:r>
              <a:rPr lang="en-US" dirty="0" smtClean="0"/>
              <a:t> and w</a:t>
            </a:r>
            <a:r>
              <a:rPr lang="en-US" baseline="-25000" dirty="0" smtClean="0"/>
              <a:t>23 </a:t>
            </a:r>
            <a:r>
              <a:rPr lang="en-US" dirty="0" smtClean="0"/>
              <a:t>are randomly chosen </a:t>
            </a:r>
          </a:p>
        </p:txBody>
      </p:sp>
      <p:cxnSp>
        <p:nvCxnSpPr>
          <p:cNvPr id="41" name="Straight Arrow Connector 40"/>
          <p:cNvCxnSpPr>
            <a:stCxn id="18" idx="6"/>
          </p:cNvCxnSpPr>
          <p:nvPr/>
        </p:nvCxnSpPr>
        <p:spPr>
          <a:xfrm>
            <a:off x="6248400" y="3352800"/>
            <a:ext cx="6096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5131930" y="2450068"/>
            <a:ext cx="506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</a:t>
            </a:r>
            <a:r>
              <a:rPr lang="en-US" baseline="-25000" dirty="0" smtClean="0"/>
              <a:t>36</a:t>
            </a:r>
            <a:endParaRPr lang="en-US" baseline="-25000" dirty="0"/>
          </a:p>
        </p:txBody>
      </p:sp>
      <p:cxnSp>
        <p:nvCxnSpPr>
          <p:cNvPr id="44" name="Straight Arrow Connector 43"/>
          <p:cNvCxnSpPr>
            <a:stCxn id="7" idx="7"/>
            <a:endCxn id="16" idx="3"/>
          </p:cNvCxnSpPr>
          <p:nvPr/>
        </p:nvCxnSpPr>
        <p:spPr>
          <a:xfrm flipV="1">
            <a:off x="2196726" y="3568326"/>
            <a:ext cx="1397748" cy="94054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4" idx="5"/>
            <a:endCxn id="16" idx="2"/>
          </p:cNvCxnSpPr>
          <p:nvPr/>
        </p:nvCxnSpPr>
        <p:spPr>
          <a:xfrm>
            <a:off x="2120526" y="2120526"/>
            <a:ext cx="1384674" cy="123227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7" idx="6"/>
            <a:endCxn id="17" idx="2"/>
          </p:cNvCxnSpPr>
          <p:nvPr/>
        </p:nvCxnSpPr>
        <p:spPr>
          <a:xfrm>
            <a:off x="2286000" y="4724400"/>
            <a:ext cx="1219200" cy="152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4" idx="5"/>
            <a:endCxn id="17" idx="1"/>
          </p:cNvCxnSpPr>
          <p:nvPr/>
        </p:nvCxnSpPr>
        <p:spPr>
          <a:xfrm>
            <a:off x="2120526" y="2120526"/>
            <a:ext cx="1473948" cy="254074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16" idx="6"/>
            <a:endCxn id="18" idx="2"/>
          </p:cNvCxnSpPr>
          <p:nvPr/>
        </p:nvCxnSpPr>
        <p:spPr>
          <a:xfrm>
            <a:off x="4114800" y="3352800"/>
            <a:ext cx="15240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17" idx="7"/>
            <a:endCxn id="18" idx="3"/>
          </p:cNvCxnSpPr>
          <p:nvPr/>
        </p:nvCxnSpPr>
        <p:spPr>
          <a:xfrm flipV="1">
            <a:off x="4025526" y="3568326"/>
            <a:ext cx="1702548" cy="109294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4522330" y="3364468"/>
            <a:ext cx="506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</a:t>
            </a:r>
            <a:r>
              <a:rPr lang="en-US" baseline="-25000" dirty="0" smtClean="0"/>
              <a:t>46</a:t>
            </a:r>
            <a:endParaRPr lang="en-US" baseline="-25000" dirty="0"/>
          </a:p>
        </p:txBody>
      </p:sp>
      <p:sp>
        <p:nvSpPr>
          <p:cNvPr id="58" name="TextBox 57"/>
          <p:cNvSpPr txBox="1"/>
          <p:nvPr/>
        </p:nvSpPr>
        <p:spPr>
          <a:xfrm>
            <a:off x="5208130" y="3733800"/>
            <a:ext cx="506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</a:t>
            </a:r>
            <a:r>
              <a:rPr lang="en-US" baseline="-25000" dirty="0" smtClean="0"/>
              <a:t>56</a:t>
            </a:r>
            <a:endParaRPr lang="en-US" baseline="-25000" dirty="0"/>
          </a:p>
        </p:txBody>
      </p:sp>
      <p:cxnSp>
        <p:nvCxnSpPr>
          <p:cNvPr id="59" name="Straight Arrow Connector 58"/>
          <p:cNvCxnSpPr/>
          <p:nvPr/>
        </p:nvCxnSpPr>
        <p:spPr>
          <a:xfrm>
            <a:off x="3886200" y="2590800"/>
            <a:ext cx="0" cy="3810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>
            <a:off x="3810000" y="4114800"/>
            <a:ext cx="0" cy="3810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3962400" y="2362200"/>
            <a:ext cx="360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</a:t>
            </a:r>
            <a:r>
              <a:rPr lang="en-US" baseline="-25000" dirty="0" smtClean="0"/>
              <a:t>4</a:t>
            </a:r>
            <a:endParaRPr lang="en-US" baseline="-25000" dirty="0"/>
          </a:p>
        </p:txBody>
      </p:sp>
      <p:sp>
        <p:nvSpPr>
          <p:cNvPr id="64" name="TextBox 63"/>
          <p:cNvSpPr txBox="1"/>
          <p:nvPr/>
        </p:nvSpPr>
        <p:spPr>
          <a:xfrm>
            <a:off x="3886200" y="3886200"/>
            <a:ext cx="360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</a:t>
            </a:r>
            <a:r>
              <a:rPr lang="en-US" baseline="-25000" dirty="0" smtClean="0"/>
              <a:t>5</a:t>
            </a:r>
            <a:endParaRPr lang="en-US" baseline="-25000" dirty="0"/>
          </a:p>
        </p:txBody>
      </p:sp>
      <p:sp>
        <p:nvSpPr>
          <p:cNvPr id="65" name="TextBox 64"/>
          <p:cNvSpPr txBox="1"/>
          <p:nvPr/>
        </p:nvSpPr>
        <p:spPr>
          <a:xfrm>
            <a:off x="5963604" y="2438400"/>
            <a:ext cx="360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</a:t>
            </a:r>
            <a:r>
              <a:rPr lang="en-US" baseline="-25000" dirty="0" smtClean="0"/>
              <a:t>6</a:t>
            </a:r>
            <a:endParaRPr lang="en-US" baseline="-25000" dirty="0"/>
          </a:p>
        </p:txBody>
      </p:sp>
      <p:cxnSp>
        <p:nvCxnSpPr>
          <p:cNvPr id="66" name="Straight Arrow Connector 65"/>
          <p:cNvCxnSpPr/>
          <p:nvPr/>
        </p:nvCxnSpPr>
        <p:spPr>
          <a:xfrm>
            <a:off x="5943600" y="2590800"/>
            <a:ext cx="0" cy="3810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7" name="Table 66"/>
          <p:cNvGraphicFramePr>
            <a:graphicFrameLocks noGrp="1"/>
          </p:cNvGraphicFramePr>
          <p:nvPr/>
        </p:nvGraphicFramePr>
        <p:xfrm>
          <a:off x="7620000" y="1066800"/>
          <a:ext cx="1316355" cy="539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3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29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0870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Initial value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7831">
                <a:tc>
                  <a:txBody>
                    <a:bodyPr/>
                    <a:lstStyle/>
                    <a:p>
                      <a:r>
                        <a:rPr lang="en-US" dirty="0" smtClean="0"/>
                        <a:t>w</a:t>
                      </a:r>
                      <a:r>
                        <a:rPr lang="en-US" baseline="-25000" dirty="0" smtClean="0"/>
                        <a:t>13</a:t>
                      </a:r>
                      <a:endParaRPr 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.05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7831">
                <a:tc>
                  <a:txBody>
                    <a:bodyPr/>
                    <a:lstStyle/>
                    <a:p>
                      <a:r>
                        <a:rPr lang="en-US" baseline="0" dirty="0" smtClean="0"/>
                        <a:t>w</a:t>
                      </a:r>
                      <a:r>
                        <a:rPr lang="en-US" baseline="-25000" dirty="0" smtClean="0"/>
                        <a:t>23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.01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7831"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r>
                        <a:rPr lang="en-US" baseline="-25000" dirty="0" smtClean="0"/>
                        <a:t>3</a:t>
                      </a:r>
                      <a:endParaRPr 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-.3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7831">
                <a:tc>
                  <a:txBody>
                    <a:bodyPr/>
                    <a:lstStyle/>
                    <a:p>
                      <a:r>
                        <a:rPr lang="en-US" baseline="0" dirty="0" smtClean="0"/>
                        <a:t>w</a:t>
                      </a:r>
                      <a:r>
                        <a:rPr lang="en-US" baseline="-25000" dirty="0" smtClean="0"/>
                        <a:t>14</a:t>
                      </a:r>
                      <a:endParaRPr 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-.01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7831">
                <a:tc>
                  <a:txBody>
                    <a:bodyPr/>
                    <a:lstStyle/>
                    <a:p>
                      <a:r>
                        <a:rPr lang="en-US" baseline="0" dirty="0" smtClean="0"/>
                        <a:t>w</a:t>
                      </a:r>
                      <a:r>
                        <a:rPr lang="en-US" baseline="-25000" dirty="0" smtClean="0"/>
                        <a:t>24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.03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7831">
                <a:tc>
                  <a:txBody>
                    <a:bodyPr/>
                    <a:lstStyle/>
                    <a:p>
                      <a:r>
                        <a:rPr lang="en-US" baseline="0" dirty="0" smtClean="0"/>
                        <a:t>c</a:t>
                      </a:r>
                      <a:r>
                        <a:rPr lang="en-US" baseline="-25000" dirty="0" smtClean="0"/>
                        <a:t>4</a:t>
                      </a:r>
                      <a:endParaRPr 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47831">
                <a:tc>
                  <a:txBody>
                    <a:bodyPr/>
                    <a:lstStyle/>
                    <a:p>
                      <a:r>
                        <a:rPr lang="en-US" dirty="0" smtClean="0"/>
                        <a:t>w</a:t>
                      </a:r>
                      <a:r>
                        <a:rPr lang="en-US" baseline="-25000" dirty="0" smtClean="0"/>
                        <a:t>15</a:t>
                      </a:r>
                      <a:endParaRPr 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.02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7831">
                <a:tc>
                  <a:txBody>
                    <a:bodyPr/>
                    <a:lstStyle/>
                    <a:p>
                      <a:r>
                        <a:rPr lang="en-US" baseline="0" dirty="0" smtClean="0"/>
                        <a:t>w</a:t>
                      </a:r>
                      <a:r>
                        <a:rPr lang="en-US" baseline="-25000" dirty="0" smtClean="0"/>
                        <a:t>25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-.01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47831">
                <a:tc>
                  <a:txBody>
                    <a:bodyPr/>
                    <a:lstStyle/>
                    <a:p>
                      <a:r>
                        <a:rPr lang="en-US" baseline="0" dirty="0" smtClean="0"/>
                        <a:t>c</a:t>
                      </a:r>
                      <a:r>
                        <a:rPr lang="en-US" baseline="-25000" dirty="0" smtClean="0"/>
                        <a:t>5</a:t>
                      </a:r>
                      <a:endParaRPr 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.05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47831">
                <a:tc>
                  <a:txBody>
                    <a:bodyPr/>
                    <a:lstStyle/>
                    <a:p>
                      <a:r>
                        <a:rPr lang="en-US" baseline="0" dirty="0" smtClean="0"/>
                        <a:t>w</a:t>
                      </a:r>
                      <a:r>
                        <a:rPr lang="en-US" baseline="-25000" dirty="0" smtClean="0"/>
                        <a:t>36</a:t>
                      </a:r>
                      <a:endParaRPr 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.01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47831">
                <a:tc>
                  <a:txBody>
                    <a:bodyPr/>
                    <a:lstStyle/>
                    <a:p>
                      <a:r>
                        <a:rPr lang="en-US" baseline="0" dirty="0" smtClean="0"/>
                        <a:t>w</a:t>
                      </a:r>
                      <a:r>
                        <a:rPr lang="en-US" baseline="-25000" dirty="0" smtClean="0"/>
                        <a:t>46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.05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47831">
                <a:tc>
                  <a:txBody>
                    <a:bodyPr/>
                    <a:lstStyle/>
                    <a:p>
                      <a:r>
                        <a:rPr lang="en-US" dirty="0" smtClean="0"/>
                        <a:t>w</a:t>
                      </a:r>
                      <a:r>
                        <a:rPr lang="en-US" baseline="-25000" dirty="0" smtClean="0"/>
                        <a:t>56</a:t>
                      </a:r>
                      <a:endParaRPr 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.015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47831">
                <a:tc>
                  <a:txBody>
                    <a:bodyPr/>
                    <a:lstStyle/>
                    <a:p>
                      <a:r>
                        <a:rPr lang="en-US" baseline="0" dirty="0" smtClean="0"/>
                        <a:t>c</a:t>
                      </a:r>
                      <a:r>
                        <a:rPr lang="en-US" baseline="-25000" dirty="0" smtClean="0"/>
                        <a:t>6</a:t>
                      </a:r>
                      <a:endParaRPr 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-.05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sp>
        <p:nvSpPr>
          <p:cNvPr id="68" name="TextBox 67"/>
          <p:cNvSpPr txBox="1"/>
          <p:nvPr/>
        </p:nvSpPr>
        <p:spPr>
          <a:xfrm>
            <a:off x="2514600" y="167640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</a:t>
            </a:r>
            <a:endParaRPr 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2057400" y="381000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</a:t>
            </a:r>
            <a:endParaRPr lang="en-US" dirty="0"/>
          </a:p>
        </p:txBody>
      </p:sp>
      <p:sp>
        <p:nvSpPr>
          <p:cNvPr id="70" name="TextBox 69"/>
          <p:cNvSpPr txBox="1"/>
          <p:nvPr/>
        </p:nvSpPr>
        <p:spPr>
          <a:xfrm rot="2240380">
            <a:off x="3927200" y="1828445"/>
            <a:ext cx="1369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Output = .43</a:t>
            </a:r>
            <a:endParaRPr lang="en-US" dirty="0"/>
          </a:p>
        </p:txBody>
      </p:sp>
      <p:sp>
        <p:nvSpPr>
          <p:cNvPr id="71" name="TextBox 70"/>
          <p:cNvSpPr txBox="1"/>
          <p:nvPr/>
        </p:nvSpPr>
        <p:spPr>
          <a:xfrm>
            <a:off x="2590800" y="2362200"/>
            <a:ext cx="506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</a:t>
            </a:r>
            <a:r>
              <a:rPr lang="en-US" baseline="-25000" dirty="0" smtClean="0"/>
              <a:t>14</a:t>
            </a:r>
            <a:endParaRPr lang="en-US" baseline="-25000" dirty="0"/>
          </a:p>
        </p:txBody>
      </p:sp>
      <p:sp>
        <p:nvSpPr>
          <p:cNvPr id="72" name="TextBox 71"/>
          <p:cNvSpPr txBox="1"/>
          <p:nvPr/>
        </p:nvSpPr>
        <p:spPr>
          <a:xfrm>
            <a:off x="2667000" y="4050268"/>
            <a:ext cx="506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</a:t>
            </a:r>
            <a:r>
              <a:rPr lang="en-US" baseline="-25000" dirty="0" smtClean="0"/>
              <a:t>24</a:t>
            </a:r>
            <a:endParaRPr lang="en-US" baseline="-25000" dirty="0"/>
          </a:p>
        </p:txBody>
      </p:sp>
      <p:sp>
        <p:nvSpPr>
          <p:cNvPr id="73" name="TextBox 72"/>
          <p:cNvSpPr txBox="1"/>
          <p:nvPr/>
        </p:nvSpPr>
        <p:spPr>
          <a:xfrm>
            <a:off x="3962400" y="2983468"/>
            <a:ext cx="1369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Output = .51</a:t>
            </a:r>
            <a:endParaRPr lang="en-US" dirty="0"/>
          </a:p>
        </p:txBody>
      </p:sp>
      <p:sp>
        <p:nvSpPr>
          <p:cNvPr id="75" name="TextBox 74"/>
          <p:cNvSpPr txBox="1"/>
          <p:nvPr/>
        </p:nvSpPr>
        <p:spPr>
          <a:xfrm>
            <a:off x="2083930" y="2819400"/>
            <a:ext cx="506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</a:t>
            </a:r>
            <a:r>
              <a:rPr lang="en-US" baseline="-25000" dirty="0" smtClean="0"/>
              <a:t>15</a:t>
            </a:r>
            <a:endParaRPr lang="en-US" baseline="-25000" dirty="0"/>
          </a:p>
        </p:txBody>
      </p:sp>
      <p:sp>
        <p:nvSpPr>
          <p:cNvPr id="76" name="TextBox 75"/>
          <p:cNvSpPr txBox="1"/>
          <p:nvPr/>
        </p:nvSpPr>
        <p:spPr>
          <a:xfrm>
            <a:off x="2590800" y="4724400"/>
            <a:ext cx="506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</a:t>
            </a:r>
            <a:r>
              <a:rPr lang="en-US" baseline="-25000" dirty="0" smtClean="0"/>
              <a:t>25</a:t>
            </a:r>
            <a:endParaRPr lang="en-US" baseline="-25000" dirty="0"/>
          </a:p>
        </p:txBody>
      </p:sp>
      <p:sp>
        <p:nvSpPr>
          <p:cNvPr id="77" name="TextBox 76"/>
          <p:cNvSpPr txBox="1"/>
          <p:nvPr/>
        </p:nvSpPr>
        <p:spPr>
          <a:xfrm rot="19680563">
            <a:off x="4121353" y="4262219"/>
            <a:ext cx="1369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Output = .51</a:t>
            </a:r>
            <a:endParaRPr lang="en-US" dirty="0"/>
          </a:p>
        </p:txBody>
      </p:sp>
      <p:sp>
        <p:nvSpPr>
          <p:cNvPr id="78" name="TextBox 77"/>
          <p:cNvSpPr txBox="1"/>
          <p:nvPr/>
        </p:nvSpPr>
        <p:spPr>
          <a:xfrm>
            <a:off x="5905096" y="3593068"/>
            <a:ext cx="1486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Output = .506</a:t>
            </a:r>
            <a:endParaRPr lang="en-US" dirty="0"/>
          </a:p>
        </p:txBody>
      </p:sp>
      <p:sp>
        <p:nvSpPr>
          <p:cNvPr id="79" name="TextBox 78"/>
          <p:cNvSpPr txBox="1"/>
          <p:nvPr/>
        </p:nvSpPr>
        <p:spPr>
          <a:xfrm>
            <a:off x="5943600" y="3886200"/>
            <a:ext cx="14698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For .5 cutoff,</a:t>
            </a:r>
          </a:p>
          <a:p>
            <a:r>
              <a:rPr lang="en-US" dirty="0"/>
              <a:t>c</a:t>
            </a:r>
            <a:r>
              <a:rPr lang="en-US" dirty="0" smtClean="0"/>
              <a:t>lassify as “1”</a:t>
            </a:r>
            <a:endParaRPr lang="en-US" dirty="0"/>
          </a:p>
        </p:txBody>
      </p:sp>
      <p:sp>
        <p:nvSpPr>
          <p:cNvPr id="80" name="TextBox 79"/>
          <p:cNvSpPr txBox="1"/>
          <p:nvPr/>
        </p:nvSpPr>
        <p:spPr>
          <a:xfrm>
            <a:off x="1295400" y="533400"/>
            <a:ext cx="1218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Input layer</a:t>
            </a:r>
            <a:endParaRPr lang="en-US" b="1" dirty="0"/>
          </a:p>
        </p:txBody>
      </p:sp>
      <p:sp>
        <p:nvSpPr>
          <p:cNvPr id="82" name="TextBox 81"/>
          <p:cNvSpPr txBox="1"/>
          <p:nvPr/>
        </p:nvSpPr>
        <p:spPr>
          <a:xfrm>
            <a:off x="3201318" y="545068"/>
            <a:ext cx="1394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Hidden layer</a:t>
            </a:r>
            <a:endParaRPr lang="en-US" b="1" dirty="0"/>
          </a:p>
        </p:txBody>
      </p:sp>
      <p:sp>
        <p:nvSpPr>
          <p:cNvPr id="83" name="TextBox 82"/>
          <p:cNvSpPr txBox="1"/>
          <p:nvPr/>
        </p:nvSpPr>
        <p:spPr>
          <a:xfrm>
            <a:off x="5236390" y="533400"/>
            <a:ext cx="1393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Output layer</a:t>
            </a:r>
            <a:endParaRPr lang="en-US" b="1" dirty="0"/>
          </a:p>
        </p:txBody>
      </p:sp>
      <p:sp>
        <p:nvSpPr>
          <p:cNvPr id="84" name="TextBox 83"/>
          <p:cNvSpPr txBox="1"/>
          <p:nvPr/>
        </p:nvSpPr>
        <p:spPr>
          <a:xfrm>
            <a:off x="304800" y="5715000"/>
            <a:ext cx="48764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Output of 3: First calculate s = c</a:t>
            </a:r>
            <a:r>
              <a:rPr lang="en-US" baseline="-25000" dirty="0" smtClean="0"/>
              <a:t>3</a:t>
            </a:r>
            <a:r>
              <a:rPr lang="en-US" dirty="0" smtClean="0"/>
              <a:t> + w</a:t>
            </a:r>
            <a:r>
              <a:rPr lang="en-US" baseline="-25000" dirty="0" smtClean="0"/>
              <a:t>13</a:t>
            </a:r>
            <a:r>
              <a:rPr lang="en-US" dirty="0" smtClean="0"/>
              <a:t>*.2 + w</a:t>
            </a:r>
            <a:r>
              <a:rPr lang="en-US" baseline="-25000" dirty="0" smtClean="0"/>
              <a:t>23</a:t>
            </a:r>
            <a:r>
              <a:rPr lang="en-US" dirty="0" smtClean="0"/>
              <a:t>*.9</a:t>
            </a:r>
          </a:p>
          <a:p>
            <a:r>
              <a:rPr lang="en-US" dirty="0" smtClean="0"/>
              <a:t>= -.3+(.05*.2)+(.01*.9) = -.28</a:t>
            </a:r>
          </a:p>
        </p:txBody>
      </p:sp>
      <p:sp>
        <p:nvSpPr>
          <p:cNvPr id="85" name="TextBox 84"/>
          <p:cNvSpPr txBox="1"/>
          <p:nvPr/>
        </p:nvSpPr>
        <p:spPr>
          <a:xfrm>
            <a:off x="304800" y="6324600"/>
            <a:ext cx="6620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Then a function of s is taken. Popular function is  1/(1 + exp(-s)) = .43</a:t>
            </a:r>
            <a:endParaRPr lang="en-US" dirty="0"/>
          </a:p>
        </p:txBody>
      </p:sp>
      <p:sp>
        <p:nvSpPr>
          <p:cNvPr id="86" name="Title 85"/>
          <p:cNvSpPr>
            <a:spLocks noGrp="1"/>
          </p:cNvSpPr>
          <p:nvPr>
            <p:ph type="title"/>
          </p:nvPr>
        </p:nvSpPr>
        <p:spPr>
          <a:xfrm>
            <a:off x="1066800" y="-685800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A Simple Neural Network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341120138"/>
      </p:ext>
    </p:extLst>
  </p:cSld>
  <p:clrMapOvr>
    <a:masterClrMapping/>
  </p:clrMapOvr>
  <p:transition>
    <p:pull dir="l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63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1.34135E-6 L 0.14705 -0.00463 " pathEditMode="relative" rAng="0" ptsTypes="AA">
                                      <p:cBhvr>
                                        <p:cTn id="66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300" y="-2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63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-2.96022E-7 L 0.07205 -0.14894 " pathEditMode="relative" rAng="0" ptsTypes="AA">
                                      <p:cBhvr>
                                        <p:cTn id="90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00" y="-74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8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3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>
                      <p:stCondLst>
                        <p:cond delay="indefinite"/>
                      </p:stCondLst>
                      <p:childTnLst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8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>
                      <p:stCondLst>
                        <p:cond delay="indefinite"/>
                      </p:stCondLst>
                      <p:childTnLst>
                        <p:par>
                          <p:cTn id="193" fill="hold">
                            <p:stCondLst>
                              <p:cond delay="0"/>
                            </p:stCondLst>
                            <p:childTnLst>
                              <p:par>
                                <p:cTn id="19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0" fill="hold">
                      <p:stCondLst>
                        <p:cond delay="indefinite"/>
                      </p:stCondLst>
                      <p:childTnLst>
                        <p:par>
                          <p:cTn id="201" fill="hold">
                            <p:stCondLst>
                              <p:cond delay="0"/>
                            </p:stCondLst>
                            <p:childTnLst>
                              <p:par>
                                <p:cTn id="20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8" fill="hold">
                      <p:stCondLst>
                        <p:cond delay="indefinite"/>
                      </p:stCondLst>
                      <p:childTnLst>
                        <p:par>
                          <p:cTn id="209" fill="hold">
                            <p:stCondLst>
                              <p:cond delay="0"/>
                            </p:stCondLst>
                            <p:childTnLst>
                              <p:par>
                                <p:cTn id="2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1" fill="hold">
                      <p:stCondLst>
                        <p:cond delay="indefinite"/>
                      </p:stCondLst>
                      <p:childTnLst>
                        <p:par>
                          <p:cTn id="222" fill="hold">
                            <p:stCondLst>
                              <p:cond delay="0"/>
                            </p:stCondLst>
                            <p:childTnLst>
                              <p:par>
                                <p:cTn id="2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9" fill="hold">
                      <p:stCondLst>
                        <p:cond delay="indefinite"/>
                      </p:stCondLst>
                      <p:childTnLst>
                        <p:par>
                          <p:cTn id="230" fill="hold">
                            <p:stCondLst>
                              <p:cond delay="0"/>
                            </p:stCondLst>
                            <p:childTnLst>
                              <p:par>
                                <p:cTn id="23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7" fill="hold">
                      <p:stCondLst>
                        <p:cond delay="indefinite"/>
                      </p:stCondLst>
                      <p:childTnLst>
                        <p:par>
                          <p:cTn id="238" fill="hold">
                            <p:stCondLst>
                              <p:cond delay="0"/>
                            </p:stCondLst>
                            <p:childTnLst>
                              <p:par>
                                <p:cTn id="23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15" grpId="0" animBg="1"/>
      <p:bldP spid="16" grpId="0" animBg="1"/>
      <p:bldP spid="17" grpId="0" animBg="1"/>
      <p:bldP spid="18" grpId="0" animBg="1"/>
      <p:bldP spid="29" grpId="0"/>
      <p:bldP spid="30" grpId="0"/>
      <p:bldP spid="31" grpId="0"/>
      <p:bldP spid="31" grpId="1"/>
      <p:bldP spid="32" grpId="0"/>
      <p:bldP spid="32" grpId="1"/>
      <p:bldP spid="33" grpId="0"/>
      <p:bldP spid="35" grpId="0"/>
      <p:bldP spid="36" grpId="0"/>
      <p:bldP spid="39" grpId="0"/>
      <p:bldP spid="42" grpId="0"/>
      <p:bldP spid="57" grpId="0"/>
      <p:bldP spid="58" grpId="0"/>
      <p:bldP spid="63" grpId="0"/>
      <p:bldP spid="64" grpId="0"/>
      <p:bldP spid="65" grpId="0"/>
      <p:bldP spid="68" grpId="0"/>
      <p:bldP spid="69" grpId="0"/>
      <p:bldP spid="70" grpId="0"/>
      <p:bldP spid="71" grpId="0"/>
      <p:bldP spid="72" grpId="0"/>
      <p:bldP spid="73" grpId="0"/>
      <p:bldP spid="75" grpId="0"/>
      <p:bldP spid="76" grpId="0"/>
      <p:bldP spid="77" grpId="0"/>
      <p:bldP spid="78" grpId="0"/>
      <p:bldP spid="79" grpId="0"/>
      <p:bldP spid="80" grpId="0"/>
      <p:bldP spid="82" grpId="0"/>
      <p:bldP spid="83" grpId="0"/>
      <p:bldP spid="84" grpId="0"/>
      <p:bldP spid="8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533400"/>
            <a:ext cx="7543800" cy="1295400"/>
          </a:xfrm>
        </p:spPr>
        <p:txBody>
          <a:bodyPr/>
          <a:lstStyle/>
          <a:p>
            <a:r>
              <a:rPr lang="en-US" dirty="0" smtClean="0"/>
              <a:t>Sample “Training” Images</a:t>
            </a:r>
            <a:endParaRPr lang="en-US" dirty="0"/>
          </a:p>
        </p:txBody>
      </p:sp>
      <p:pic>
        <p:nvPicPr>
          <p:cNvPr id="2050" name="Picture 2" descr="https://cdn-images-1.medium.com/max/1600/1*hCxU4nK6ulpnwhSpgWiPP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914400"/>
            <a:ext cx="6765924" cy="5157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457200" y="6211669"/>
            <a:ext cx="8458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https://medium.com/@tifa2up/image-classification-using-deep-neural-networks-a-beginner-friendly-approach-using-tensorflow-94b0a090ccd4</a:t>
            </a:r>
          </a:p>
        </p:txBody>
      </p:sp>
    </p:spTree>
    <p:extLst>
      <p:ext uri="{BB962C8B-B14F-4D97-AF65-F5344CB8AC3E}">
        <p14:creationId xmlns:p14="http://schemas.microsoft.com/office/powerpoint/2010/main" val="1560626926"/>
      </p:ext>
    </p:extLst>
  </p:cSld>
  <p:clrMapOvr>
    <a:masterClrMapping/>
  </p:clrMapOvr>
  <p:transition>
    <p:pull dir="l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304800"/>
            <a:ext cx="7543800" cy="1295400"/>
          </a:xfrm>
        </p:spPr>
        <p:txBody>
          <a:bodyPr/>
          <a:lstStyle/>
          <a:p>
            <a:r>
              <a:rPr lang="en-US" dirty="0" smtClean="0"/>
              <a:t>A Simplified View </a:t>
            </a:r>
            <a:endParaRPr lang="en-US" dirty="0"/>
          </a:p>
        </p:txBody>
      </p:sp>
      <p:pic>
        <p:nvPicPr>
          <p:cNvPr id="3074" name="Picture 2" descr="https://cdn-images-1.medium.com/max/2000/1*GX_7J9C2vq-Pr_GIKZLP0Q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219200"/>
            <a:ext cx="8935941" cy="1387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1524000" y="5715000"/>
            <a:ext cx="58208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http://scs.ryerson.ca/~aharley/vis/conv</a:t>
            </a:r>
            <a:r>
              <a:rPr lang="en-US" dirty="0" smtClean="0">
                <a:hlinkClick r:id="rId3"/>
              </a:rPr>
              <a:t>/</a:t>
            </a:r>
            <a:r>
              <a:rPr lang="en-US" dirty="0" smtClean="0"/>
              <a:t> for visualization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219200" y="2819400"/>
            <a:ext cx="6874639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Convolution layer(s) in a neural network</a:t>
            </a:r>
          </a:p>
          <a:p>
            <a:endParaRPr lang="en-US" dirty="0"/>
          </a:p>
          <a:p>
            <a:r>
              <a:rPr lang="en-US" dirty="0" smtClean="0"/>
              <a:t>An </a:t>
            </a:r>
            <a:r>
              <a:rPr lang="en-US" dirty="0"/>
              <a:t>image is broken up into a number of </a:t>
            </a:r>
            <a:r>
              <a:rPr lang="en-US" dirty="0" smtClean="0"/>
              <a:t>“tiles”</a:t>
            </a:r>
          </a:p>
          <a:p>
            <a:r>
              <a:rPr lang="en-US" dirty="0" smtClean="0"/>
              <a:t>The algorithm tries </a:t>
            </a:r>
            <a:r>
              <a:rPr lang="en-US" dirty="0"/>
              <a:t>to predict what each tile </a:t>
            </a:r>
            <a:r>
              <a:rPr lang="en-US" dirty="0" smtClean="0"/>
              <a:t>is</a:t>
            </a:r>
          </a:p>
          <a:p>
            <a:r>
              <a:rPr lang="en-US" dirty="0" smtClean="0"/>
              <a:t>Predict </a:t>
            </a:r>
            <a:r>
              <a:rPr lang="en-US" dirty="0"/>
              <a:t>what’s in the picture based on the prediction of all the </a:t>
            </a:r>
            <a:r>
              <a:rPr lang="en-US" dirty="0" smtClean="0"/>
              <a:t>tiles</a:t>
            </a:r>
          </a:p>
          <a:p>
            <a:endParaRPr lang="en-US" dirty="0"/>
          </a:p>
          <a:p>
            <a:r>
              <a:rPr lang="en-US" dirty="0"/>
              <a:t>https://ujjwalkarn.me/2016/08/11/intuitive-explanation-convnets/</a:t>
            </a:r>
          </a:p>
        </p:txBody>
      </p:sp>
    </p:spTree>
    <p:extLst>
      <p:ext uri="{BB962C8B-B14F-4D97-AF65-F5344CB8AC3E}">
        <p14:creationId xmlns:p14="http://schemas.microsoft.com/office/powerpoint/2010/main" val="535087965"/>
      </p:ext>
    </p:extLst>
  </p:cSld>
  <p:clrMapOvr>
    <a:masterClrMapping/>
  </p:clrMapOvr>
  <p:transition>
    <p:pull dir="l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4800" y="122238"/>
            <a:ext cx="7696200" cy="1295400"/>
          </a:xfrm>
        </p:spPr>
        <p:txBody>
          <a:bodyPr/>
          <a:lstStyle/>
          <a:p>
            <a:r>
              <a:rPr lang="en-US" dirty="0" smtClean="0"/>
              <a:t>A Computer’s View of an Image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892910"/>
            <a:ext cx="3514811" cy="336489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419600" y="2286000"/>
            <a:ext cx="30971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Pixel representation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419600" y="2738735"/>
            <a:ext cx="466358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Single “channel”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“1” for white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“255” for darkest shade of green 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801794" y="6172200"/>
            <a:ext cx="2608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Source: D. Gupta,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1131172"/>
      </p:ext>
    </p:extLst>
  </p:cSld>
  <p:clrMapOvr>
    <a:masterClrMapping/>
  </p:clrMapOvr>
  <p:transition>
    <p:pull dir="l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How Would a Traditional </a:t>
            </a:r>
            <a:r>
              <a:rPr lang="en-US" sz="3200" dirty="0" smtClean="0"/>
              <a:t>Neural Network Recognize </a:t>
            </a:r>
            <a:r>
              <a:rPr lang="en-US" sz="3200" dirty="0" smtClean="0"/>
              <a:t>the Number?</a:t>
            </a:r>
            <a:endParaRPr lang="en-US"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7595" y="5715000"/>
            <a:ext cx="9327795" cy="81989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1892910"/>
            <a:ext cx="3514811" cy="3364890"/>
          </a:xfrm>
          <a:prstGeom prst="rect">
            <a:avLst/>
          </a:prstGeom>
        </p:spPr>
      </p:pic>
      <p:sp>
        <p:nvSpPr>
          <p:cNvPr id="6" name="Bent Arrow 5"/>
          <p:cNvSpPr/>
          <p:nvPr/>
        </p:nvSpPr>
        <p:spPr>
          <a:xfrm rot="5400000">
            <a:off x="3733800" y="4038600"/>
            <a:ext cx="2133600" cy="1219200"/>
          </a:xfrm>
          <a:prstGeom prst="ben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ysClr val="windowText" lastClr="000000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029200" y="2286000"/>
            <a:ext cx="341657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“Flatten” the pixel data</a:t>
            </a: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056205" y="2891135"/>
            <a:ext cx="28724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Each pixel an input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056205" y="3424535"/>
            <a:ext cx="42400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Problems with this approach?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877994" y="6488668"/>
            <a:ext cx="2608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Source: D. Gupta,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5281225"/>
      </p:ext>
    </p:extLst>
  </p:cSld>
  <p:clrMapOvr>
    <a:masterClrMapping/>
  </p:clrMapOvr>
  <p:transition>
    <p:pull dir="l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/>
      <p:bldP spid="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609600"/>
            <a:ext cx="7543800" cy="1295400"/>
          </a:xfrm>
        </p:spPr>
        <p:txBody>
          <a:bodyPr/>
          <a:lstStyle/>
          <a:p>
            <a:r>
              <a:rPr lang="en-US" dirty="0" smtClean="0"/>
              <a:t>Retaining Spatial Information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71" y="2209800"/>
            <a:ext cx="9091329" cy="352041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066800" y="2438400"/>
            <a:ext cx="1524000" cy="152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828800" y="2438400"/>
            <a:ext cx="1524000" cy="152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762000" y="914400"/>
            <a:ext cx="634058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Need to send a 2D (or 3D) arrangement of pixel values to a </a:t>
            </a:r>
          </a:p>
          <a:p>
            <a:r>
              <a:rPr lang="en-US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neural network</a:t>
            </a:r>
          </a:p>
          <a:p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Take 2 or more pixel values at a time, and suitable weights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159190" y="5862935"/>
            <a:ext cx="50474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What changes do you see on the right?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114800" y="2209800"/>
            <a:ext cx="1676400" cy="3429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791200" y="2362200"/>
            <a:ext cx="3124200" cy="3429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04800" y="2286000"/>
            <a:ext cx="3962400" cy="3429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2801794" y="6412468"/>
            <a:ext cx="2608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Source: D. Gupta,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1798859"/>
      </p:ext>
    </p:extLst>
  </p:cSld>
  <p:clrMapOvr>
    <a:masterClrMapping/>
  </p:clrMapOvr>
  <p:transition>
    <p:pull dir="l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/>
      <p:bldP spid="8" grpId="0"/>
      <p:bldP spid="9" grpId="0" animBg="1"/>
      <p:bldP spid="10" grpId="0" animBg="1"/>
      <p:bldP spid="1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727010" cy="1295400"/>
          </a:xfrm>
        </p:spPr>
        <p:txBody>
          <a:bodyPr/>
          <a:lstStyle/>
          <a:p>
            <a:r>
              <a:rPr lang="en-US" sz="3600" dirty="0" smtClean="0"/>
              <a:t>Preserving the Spatial Arrangement</a:t>
            </a:r>
            <a:br>
              <a:rPr lang="en-US" sz="3600" dirty="0" smtClean="0"/>
            </a:br>
            <a:r>
              <a:rPr lang="en-US" sz="3600" dirty="0" smtClean="0"/>
              <a:t>of Pixels</a:t>
            </a:r>
            <a:endParaRPr lang="en-US" sz="3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90" y="2057400"/>
            <a:ext cx="9031810" cy="3276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770302" y="1581090"/>
            <a:ext cx="29077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Weight matrix, aka “filter”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6" name="Straight Arrow Connector 5"/>
          <p:cNvCxnSpPr>
            <a:stCxn id="3" idx="0"/>
          </p:cNvCxnSpPr>
          <p:nvPr/>
        </p:nvCxnSpPr>
        <p:spPr>
          <a:xfrm>
            <a:off x="4551895" y="2057400"/>
            <a:ext cx="324905" cy="6096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877994" y="6412468"/>
            <a:ext cx="2608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Source: D. Gupta,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919310"/>
      </p:ext>
    </p:extLst>
  </p:cSld>
  <p:clrMapOvr>
    <a:masterClrMapping/>
  </p:clrMapOvr>
  <p:transition>
    <p:pull dir="l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Analytics: Why Bother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Images (and videos) contribute much more to big data than text (or numbers)</a:t>
            </a:r>
          </a:p>
          <a:p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&gt; 3B images posted per day on social media</a:t>
            </a:r>
          </a:p>
          <a:p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&gt; 80% have no text attached</a:t>
            </a:r>
          </a:p>
          <a:p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Medical images in healthcare</a:t>
            </a:r>
          </a:p>
          <a:p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Can provide additional insights 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6197343"/>
      </p:ext>
    </p:extLst>
  </p:cSld>
  <p:clrMapOvr>
    <a:masterClrMapping/>
  </p:clrMapOvr>
  <p:transition>
    <p:pull dir="l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-76200"/>
            <a:ext cx="7543800" cy="1295400"/>
          </a:xfrm>
        </p:spPr>
        <p:txBody>
          <a:bodyPr/>
          <a:lstStyle/>
          <a:p>
            <a:r>
              <a:rPr lang="en-US" dirty="0" smtClean="0"/>
              <a:t>What Does an Image Reveal?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991" y="1524000"/>
            <a:ext cx="4047409" cy="398645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800600" y="1447800"/>
            <a:ext cx="4572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 smtClean="0">
                <a:solidFill>
                  <a:srgbClr val="000000"/>
                </a:solidFill>
                <a:latin typeface="inherit"/>
              </a:rPr>
              <a:t>Dubai </a:t>
            </a:r>
            <a:r>
              <a:rPr lang="en-US" sz="2400" dirty="0">
                <a:solidFill>
                  <a:srgbClr val="000000"/>
                </a:solidFill>
                <a:latin typeface="inherit"/>
              </a:rPr>
              <a:t>you will be missed. </a:t>
            </a:r>
            <a:endParaRPr lang="en-US" sz="2400" dirty="0" smtClean="0">
              <a:solidFill>
                <a:srgbClr val="000000"/>
              </a:solidFill>
              <a:latin typeface="inherit"/>
            </a:endParaRPr>
          </a:p>
          <a:p>
            <a:r>
              <a:rPr lang="en-US" sz="2400" dirty="0" smtClean="0">
                <a:solidFill>
                  <a:srgbClr val="000000"/>
                </a:solidFill>
                <a:latin typeface="inherit"/>
              </a:rPr>
              <a:t>Thank you </a:t>
            </a:r>
            <a:r>
              <a:rPr lang="en-US" sz="2400" dirty="0">
                <a:solidFill>
                  <a:srgbClr val="000000"/>
                </a:solidFill>
                <a:latin typeface="inherit"/>
              </a:rPr>
              <a:t>for the inspiration </a:t>
            </a:r>
            <a:endParaRPr lang="en-US" sz="2400" dirty="0" smtClean="0">
              <a:solidFill>
                <a:srgbClr val="000000"/>
              </a:solidFill>
              <a:latin typeface="inherit"/>
            </a:endParaRPr>
          </a:p>
          <a:p>
            <a:r>
              <a:rPr lang="en-US" sz="2400" dirty="0" smtClean="0">
                <a:solidFill>
                  <a:srgbClr val="000000"/>
                </a:solidFill>
                <a:latin typeface="inherit"/>
              </a:rPr>
              <a:t>and </a:t>
            </a:r>
            <a:r>
              <a:rPr lang="en-US" sz="2400" dirty="0">
                <a:solidFill>
                  <a:srgbClr val="000000"/>
                </a:solidFill>
                <a:latin typeface="inherit"/>
              </a:rPr>
              <a:t>the reset. Back to work now. </a:t>
            </a:r>
            <a:r>
              <a:rPr lang="en-US" sz="2400" dirty="0" smtClean="0">
                <a:solidFill>
                  <a:srgbClr val="000000"/>
                </a:solidFill>
                <a:latin typeface="inherit"/>
              </a:rPr>
              <a:t>💙🌺</a:t>
            </a:r>
            <a:endParaRPr lang="en-US" sz="2400" dirty="0">
              <a:solidFill>
                <a:srgbClr val="000000"/>
              </a:solidFill>
              <a:latin typeface="inherit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1106" y="3200400"/>
            <a:ext cx="3120894" cy="310870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934179" y="6324600"/>
            <a:ext cx="1762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Post by </a:t>
            </a:r>
            <a:r>
              <a:rPr lang="en-US" dirty="0" err="1" smtClean="0"/>
              <a:t>Skrillex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9228" y="6248401"/>
            <a:ext cx="2496550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093563"/>
      </p:ext>
    </p:extLst>
  </p:cSld>
  <p:clrMapOvr>
    <a:masterClrMapping/>
  </p:clrMapOvr>
  <p:transition>
    <p:pull dir="l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28600"/>
            <a:ext cx="7543800" cy="1295400"/>
          </a:xfrm>
        </p:spPr>
        <p:txBody>
          <a:bodyPr/>
          <a:lstStyle/>
          <a:p>
            <a:r>
              <a:rPr lang="en-US" dirty="0" smtClean="0"/>
              <a:t>Many Elements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219200"/>
            <a:ext cx="7631561" cy="449847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0800" y="6284985"/>
            <a:ext cx="3255442" cy="496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179671"/>
      </p:ext>
    </p:extLst>
  </p:cSld>
  <p:clrMapOvr>
    <a:masterClrMapping/>
  </p:clrMapOvr>
  <p:transition>
    <p:pull dir="l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609600"/>
            <a:ext cx="7543800" cy="1295400"/>
          </a:xfrm>
        </p:spPr>
        <p:txBody>
          <a:bodyPr/>
          <a:lstStyle/>
          <a:p>
            <a:r>
              <a:rPr lang="en-US" dirty="0" smtClean="0"/>
              <a:t>Moments of “Truth”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762000"/>
            <a:ext cx="7842101" cy="4082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896061"/>
      </p:ext>
    </p:extLst>
  </p:cSld>
  <p:clrMapOvr>
    <a:masterClrMapping/>
  </p:clrMapOvr>
  <p:transition>
    <p:pull dir="l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Whole &gt; Sum of </a:t>
            </a:r>
            <a:br>
              <a:rPr lang="en-US" dirty="0" smtClean="0"/>
            </a:br>
            <a:r>
              <a:rPr lang="en-US" dirty="0" smtClean="0"/>
              <a:t>Parts?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774" y="1371600"/>
            <a:ext cx="4171626" cy="5334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5800" y="21165"/>
            <a:ext cx="4541664" cy="653203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1800" y="6509607"/>
            <a:ext cx="2282889" cy="348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158805"/>
      </p:ext>
    </p:extLst>
  </p:cSld>
  <p:clrMapOvr>
    <a:masterClrMapping/>
  </p:clrMapOvr>
  <p:transition>
    <p:pull dir="l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Combining Insights from Text &amp; Images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2606" y="1752600"/>
            <a:ext cx="9322806" cy="344409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831441" y="6324600"/>
            <a:ext cx="3035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Source K. Yamaguchi,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4078725"/>
      </p:ext>
    </p:extLst>
  </p:cSld>
  <p:clrMapOvr>
    <a:masterClrMapping/>
  </p:clrMapOvr>
  <p:transition>
    <p:pull dir="l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76200" y="-457200"/>
            <a:ext cx="7543800" cy="1295400"/>
          </a:xfrm>
        </p:spPr>
        <p:txBody>
          <a:bodyPr/>
          <a:lstStyle/>
          <a:p>
            <a:r>
              <a:rPr lang="en-US" sz="3600" dirty="0" smtClean="0"/>
              <a:t>Based </a:t>
            </a:r>
            <a:r>
              <a:rPr lang="en-US" sz="3600" dirty="0" smtClean="0"/>
              <a:t>on </a:t>
            </a:r>
            <a:r>
              <a:rPr lang="en-US" sz="3600" dirty="0" smtClean="0"/>
              <a:t>Neural </a:t>
            </a:r>
            <a:r>
              <a:rPr lang="en-US" sz="3600" dirty="0" smtClean="0"/>
              <a:t>Networks </a:t>
            </a:r>
            <a:endParaRPr lang="en-US" sz="3600" dirty="0"/>
          </a:p>
        </p:txBody>
      </p:sp>
      <p:pic>
        <p:nvPicPr>
          <p:cNvPr id="1026" name="Picture 2" descr="Image resul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36730"/>
            <a:ext cx="1246079" cy="2020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3896" y="-228600"/>
            <a:ext cx="1590104" cy="2338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628704" y="2057400"/>
            <a:ext cx="35914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Warren </a:t>
            </a:r>
            <a:r>
              <a:rPr lang="en-US" dirty="0" smtClean="0"/>
              <a:t>McCulloch &amp; Walter Pitts:</a:t>
            </a:r>
          </a:p>
          <a:p>
            <a:r>
              <a:rPr lang="en-US" dirty="0" smtClean="0"/>
              <a:t>How neurons work (1943)</a:t>
            </a:r>
            <a:endParaRPr lang="en-US" dirty="0"/>
          </a:p>
        </p:txBody>
      </p:sp>
      <p:pic>
        <p:nvPicPr>
          <p:cNvPr id="1030" name="Picture 6" descr="https://cdn-images-1.medium.com/max/1600/1*590A1_2nItX49wqZKOlaFw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664832"/>
            <a:ext cx="7305675" cy="3583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457200" y="6211669"/>
            <a:ext cx="8458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https://medium.com/@tifa2up/image-classification-using-deep-neural-networks-a-beginner-friendly-approach-using-tensorflow-94b0a090ccd4</a:t>
            </a:r>
          </a:p>
        </p:txBody>
      </p:sp>
    </p:spTree>
    <p:extLst>
      <p:ext uri="{BB962C8B-B14F-4D97-AF65-F5344CB8AC3E}">
        <p14:creationId xmlns:p14="http://schemas.microsoft.com/office/powerpoint/2010/main" val="4114223723"/>
      </p:ext>
    </p:extLst>
  </p:cSld>
  <p:clrMapOvr>
    <a:masterClrMapping/>
  </p:clrMapOvr>
  <p:transition>
    <p:pull dir="l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28600"/>
            <a:ext cx="7543800" cy="1295400"/>
          </a:xfrm>
        </p:spPr>
        <p:txBody>
          <a:bodyPr>
            <a:noAutofit/>
          </a:bodyPr>
          <a:lstStyle/>
          <a:p>
            <a:r>
              <a:rPr lang="en-US" sz="2400" dirty="0" smtClean="0"/>
              <a:t>A Simpler Example: A Basic Neural Network with Numeric Data &amp; Classification </a:t>
            </a:r>
            <a:endParaRPr lang="en-US" sz="2400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1524000" y="1397000"/>
          <a:ext cx="6096000" cy="3977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Carbs in a cereal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Fiber in a cereal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Acceptance by</a:t>
                      </a:r>
                      <a:r>
                        <a:rPr lang="en-US" baseline="0" dirty="0" smtClean="0">
                          <a:solidFill>
                            <a:schemeClr val="tx1"/>
                          </a:solidFill>
                        </a:rPr>
                        <a:t> consumers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.2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.7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.5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.9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.6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.3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.6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.8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.6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685800" y="5715000"/>
            <a:ext cx="7545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Task: Build a model to classify if a new cereal design would be accepted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2871495"/>
      </p:ext>
    </p:extLst>
  </p:cSld>
  <p:clrMapOvr>
    <a:masterClrMapping/>
  </p:clrMapOvr>
  <p:transition>
    <p:pull dir="l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Network">
  <a:themeElements>
    <a:clrScheme name="Network 10">
      <a:dk1>
        <a:srgbClr val="000000"/>
      </a:dk1>
      <a:lt1>
        <a:srgbClr val="FFFFFF"/>
      </a:lt1>
      <a:dk2>
        <a:srgbClr val="330066"/>
      </a:dk2>
      <a:lt2>
        <a:srgbClr val="808080"/>
      </a:lt2>
      <a:accent1>
        <a:srgbClr val="CCCC00"/>
      </a:accent1>
      <a:accent2>
        <a:srgbClr val="669999"/>
      </a:accent2>
      <a:accent3>
        <a:srgbClr val="FFFFFF"/>
      </a:accent3>
      <a:accent4>
        <a:srgbClr val="000000"/>
      </a:accent4>
      <a:accent5>
        <a:srgbClr val="E2E2AA"/>
      </a:accent5>
      <a:accent6>
        <a:srgbClr val="5C8A8A"/>
      </a:accent6>
      <a:hlink>
        <a:srgbClr val="7E9CE8"/>
      </a:hlink>
      <a:folHlink>
        <a:srgbClr val="D8D8EC"/>
      </a:folHlink>
    </a:clrScheme>
    <a:fontScheme name="Network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Network 1">
        <a:dk1>
          <a:srgbClr val="4F747B"/>
        </a:dk1>
        <a:lt1>
          <a:srgbClr val="FFFFFF"/>
        </a:lt1>
        <a:dk2>
          <a:srgbClr val="000000"/>
        </a:dk2>
        <a:lt2>
          <a:srgbClr val="C0C0C0"/>
        </a:lt2>
        <a:accent1>
          <a:srgbClr val="859868"/>
        </a:accent1>
        <a:accent2>
          <a:srgbClr val="5F5F5F"/>
        </a:accent2>
        <a:accent3>
          <a:srgbClr val="AAAAAA"/>
        </a:accent3>
        <a:accent4>
          <a:srgbClr val="DADADA"/>
        </a:accent4>
        <a:accent5>
          <a:srgbClr val="C2CAB9"/>
        </a:accent5>
        <a:accent6>
          <a:srgbClr val="555555"/>
        </a:accent6>
        <a:hlink>
          <a:srgbClr val="5F5F5F"/>
        </a:hlink>
        <a:folHlink>
          <a:srgbClr val="BA121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2">
        <a:dk1>
          <a:srgbClr val="3C0000"/>
        </a:dk1>
        <a:lt1>
          <a:srgbClr val="FFFFFF"/>
        </a:lt1>
        <a:dk2>
          <a:srgbClr val="4D0B0B"/>
        </a:dk2>
        <a:lt2>
          <a:srgbClr val="FFFFFF"/>
        </a:lt2>
        <a:accent1>
          <a:srgbClr val="666633"/>
        </a:accent1>
        <a:accent2>
          <a:srgbClr val="CC3300"/>
        </a:accent2>
        <a:accent3>
          <a:srgbClr val="B2AAAA"/>
        </a:accent3>
        <a:accent4>
          <a:srgbClr val="DADADA"/>
        </a:accent4>
        <a:accent5>
          <a:srgbClr val="B8B8AD"/>
        </a:accent5>
        <a:accent6>
          <a:srgbClr val="B92D00"/>
        </a:accent6>
        <a:hlink>
          <a:srgbClr val="CC9900"/>
        </a:hlink>
        <a:folHlink>
          <a:srgbClr val="CCCC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3">
        <a:dk1>
          <a:srgbClr val="666699"/>
        </a:dk1>
        <a:lt1>
          <a:srgbClr val="FFFFFF"/>
        </a:lt1>
        <a:dk2>
          <a:srgbClr val="15192B"/>
        </a:dk2>
        <a:lt2>
          <a:srgbClr val="CCCCFF"/>
        </a:lt2>
        <a:accent1>
          <a:srgbClr val="4F893D"/>
        </a:accent1>
        <a:accent2>
          <a:srgbClr val="666699"/>
        </a:accent2>
        <a:accent3>
          <a:srgbClr val="AAABAC"/>
        </a:accent3>
        <a:accent4>
          <a:srgbClr val="DADADA"/>
        </a:accent4>
        <a:accent5>
          <a:srgbClr val="B2C4AF"/>
        </a:accent5>
        <a:accent6>
          <a:srgbClr val="5C5C8A"/>
        </a:accent6>
        <a:hlink>
          <a:srgbClr val="CC9900"/>
        </a:hlink>
        <a:folHlink>
          <a:srgbClr val="4837C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4">
        <a:dk1>
          <a:srgbClr val="666699"/>
        </a:dk1>
        <a:lt1>
          <a:srgbClr val="FFFFFF"/>
        </a:lt1>
        <a:dk2>
          <a:srgbClr val="86001A"/>
        </a:dk2>
        <a:lt2>
          <a:srgbClr val="CCCC66"/>
        </a:lt2>
        <a:accent1>
          <a:srgbClr val="FF3300"/>
        </a:accent1>
        <a:accent2>
          <a:srgbClr val="FF6600"/>
        </a:accent2>
        <a:accent3>
          <a:srgbClr val="C3AAAB"/>
        </a:accent3>
        <a:accent4>
          <a:srgbClr val="DADADA"/>
        </a:accent4>
        <a:accent5>
          <a:srgbClr val="FFADAA"/>
        </a:accent5>
        <a:accent6>
          <a:srgbClr val="E75C00"/>
        </a:accent6>
        <a:hlink>
          <a:srgbClr val="CC9900"/>
        </a:hlink>
        <a:folHlink>
          <a:srgbClr val="FF0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5">
        <a:dk1>
          <a:srgbClr val="666699"/>
        </a:dk1>
        <a:lt1>
          <a:srgbClr val="FFFFFF"/>
        </a:lt1>
        <a:dk2>
          <a:srgbClr val="000054"/>
        </a:dk2>
        <a:lt2>
          <a:srgbClr val="FFFFFF"/>
        </a:lt2>
        <a:accent1>
          <a:srgbClr val="3333FF"/>
        </a:accent1>
        <a:accent2>
          <a:srgbClr val="006699"/>
        </a:accent2>
        <a:accent3>
          <a:srgbClr val="AAAAB3"/>
        </a:accent3>
        <a:accent4>
          <a:srgbClr val="DADADA"/>
        </a:accent4>
        <a:accent5>
          <a:srgbClr val="ADADFF"/>
        </a:accent5>
        <a:accent6>
          <a:srgbClr val="005C8A"/>
        </a:accent6>
        <a:hlink>
          <a:srgbClr val="669900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6">
        <a:dk1>
          <a:srgbClr val="808080"/>
        </a:dk1>
        <a:lt1>
          <a:srgbClr val="FFFFFF"/>
        </a:lt1>
        <a:dk2>
          <a:srgbClr val="30054B"/>
        </a:dk2>
        <a:lt2>
          <a:srgbClr val="FFFFFF"/>
        </a:lt2>
        <a:accent1>
          <a:srgbClr val="797B9B"/>
        </a:accent1>
        <a:accent2>
          <a:srgbClr val="6B4FB1"/>
        </a:accent2>
        <a:accent3>
          <a:srgbClr val="ADAAB1"/>
        </a:accent3>
        <a:accent4>
          <a:srgbClr val="DADADA"/>
        </a:accent4>
        <a:accent5>
          <a:srgbClr val="BEBFCB"/>
        </a:accent5>
        <a:accent6>
          <a:srgbClr val="6047A0"/>
        </a:accent6>
        <a:hlink>
          <a:srgbClr val="7AACCE"/>
        </a:hlink>
        <a:folHlink>
          <a:srgbClr val="D8D8E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7">
        <a:dk1>
          <a:srgbClr val="808080"/>
        </a:dk1>
        <a:lt1>
          <a:srgbClr val="FFFFCC"/>
        </a:lt1>
        <a:dk2>
          <a:srgbClr val="29527B"/>
        </a:dk2>
        <a:lt2>
          <a:srgbClr val="FFFFFF"/>
        </a:lt2>
        <a:accent1>
          <a:srgbClr val="CCCC00"/>
        </a:accent1>
        <a:accent2>
          <a:srgbClr val="669999"/>
        </a:accent2>
        <a:accent3>
          <a:srgbClr val="ACB3BF"/>
        </a:accent3>
        <a:accent4>
          <a:srgbClr val="DADAAE"/>
        </a:accent4>
        <a:accent5>
          <a:srgbClr val="E2E2AA"/>
        </a:accent5>
        <a:accent6>
          <a:srgbClr val="5C8A8A"/>
        </a:accent6>
        <a:hlink>
          <a:srgbClr val="D8D8EC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8">
        <a:dk1>
          <a:srgbClr val="666699"/>
        </a:dk1>
        <a:lt1>
          <a:srgbClr val="FFFFFF"/>
        </a:lt1>
        <a:dk2>
          <a:srgbClr val="476949"/>
        </a:dk2>
        <a:lt2>
          <a:srgbClr val="FFFFFF"/>
        </a:lt2>
        <a:accent1>
          <a:srgbClr val="CC6600"/>
        </a:accent1>
        <a:accent2>
          <a:srgbClr val="CC9900"/>
        </a:accent2>
        <a:accent3>
          <a:srgbClr val="B1B9B1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452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9">
        <a:dk1>
          <a:srgbClr val="000000"/>
        </a:dk1>
        <a:lt1>
          <a:srgbClr val="FFFFFF"/>
        </a:lt1>
        <a:dk2>
          <a:srgbClr val="7C1302"/>
        </a:dk2>
        <a:lt2>
          <a:srgbClr val="CC9900"/>
        </a:lt2>
        <a:accent1>
          <a:srgbClr val="CC9900"/>
        </a:accent1>
        <a:accent2>
          <a:srgbClr val="CC3300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B92D00"/>
        </a:accent6>
        <a:hlink>
          <a:srgbClr val="808080"/>
        </a:hlink>
        <a:folHlink>
          <a:srgbClr val="CC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etwork 10">
        <a:dk1>
          <a:srgbClr val="000000"/>
        </a:dk1>
        <a:lt1>
          <a:srgbClr val="FFFFFF"/>
        </a:lt1>
        <a:dk2>
          <a:srgbClr val="330066"/>
        </a:dk2>
        <a:lt2>
          <a:srgbClr val="808080"/>
        </a:lt2>
        <a:accent1>
          <a:srgbClr val="CCCC00"/>
        </a:accent1>
        <a:accent2>
          <a:srgbClr val="669999"/>
        </a:accent2>
        <a:accent3>
          <a:srgbClr val="FFFFFF"/>
        </a:accent3>
        <a:accent4>
          <a:srgbClr val="000000"/>
        </a:accent4>
        <a:accent5>
          <a:srgbClr val="E2E2AA"/>
        </a:accent5>
        <a:accent6>
          <a:srgbClr val="5C8A8A"/>
        </a:accent6>
        <a:hlink>
          <a:srgbClr val="7E9CE8"/>
        </a:hlink>
        <a:folHlink>
          <a:srgbClr val="D8D8E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Network</Template>
  <TotalTime>53998</TotalTime>
  <Words>618</Words>
  <Application>Microsoft Office PowerPoint</Application>
  <PresentationFormat>On-screen Show (4:3)</PresentationFormat>
  <Paragraphs>158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Aharoni</vt:lpstr>
      <vt:lpstr>Arial</vt:lpstr>
      <vt:lpstr>Calibri</vt:lpstr>
      <vt:lpstr>inherit</vt:lpstr>
      <vt:lpstr>Times New Roman</vt:lpstr>
      <vt:lpstr>Wingdings</vt:lpstr>
      <vt:lpstr>Network</vt:lpstr>
      <vt:lpstr>  User Generated Content Analytics  Image Analytics  October 23 </vt:lpstr>
      <vt:lpstr>Image Analytics: Why Bother</vt:lpstr>
      <vt:lpstr>What Does an Image Reveal?</vt:lpstr>
      <vt:lpstr>Many Elements</vt:lpstr>
      <vt:lpstr>Moments of “Truth”</vt:lpstr>
      <vt:lpstr>Whole &gt; Sum of  Parts?</vt:lpstr>
      <vt:lpstr>Combining Insights from Text &amp; Images</vt:lpstr>
      <vt:lpstr>Based on Neural Networks </vt:lpstr>
      <vt:lpstr>A Simpler Example: A Basic Neural Network with Numeric Data &amp; Classification </vt:lpstr>
      <vt:lpstr>A Simple Neural Network</vt:lpstr>
      <vt:lpstr>Sample “Training” Images</vt:lpstr>
      <vt:lpstr>A Simplified View </vt:lpstr>
      <vt:lpstr>A Computer’s View of an Image</vt:lpstr>
      <vt:lpstr>How Would a Traditional Neural Network Recognize the Number?</vt:lpstr>
      <vt:lpstr>Retaining Spatial Information</vt:lpstr>
      <vt:lpstr>Preserving the Spatial Arrangement of Pixels</vt:lpstr>
    </vt:vector>
  </TitlesOfParts>
  <Company>University of Texas at Austin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Marketing Information Systems MK. 605, Spring 2005 Slides for March 2, 3, 4, 6 &amp; 7, 2005</dc:title>
  <dc:creator>anitesh</dc:creator>
  <cp:lastModifiedBy>Barua, Anitesh</cp:lastModifiedBy>
  <cp:revision>758</cp:revision>
  <dcterms:created xsi:type="dcterms:W3CDTF">2000-10-19T17:22:27Z</dcterms:created>
  <dcterms:modified xsi:type="dcterms:W3CDTF">2018-10-23T12:58:20Z</dcterms:modified>
</cp:coreProperties>
</file>